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4"/>
    <p:sldMasterId id="2147483819" r:id="rId5"/>
  </p:sldMasterIdLst>
  <p:notesMasterIdLst>
    <p:notesMasterId r:id="rId23"/>
  </p:notesMasterIdLst>
  <p:sldIdLst>
    <p:sldId id="2771" r:id="rId6"/>
    <p:sldId id="2732" r:id="rId7"/>
    <p:sldId id="2768" r:id="rId8"/>
    <p:sldId id="2726" r:id="rId9"/>
    <p:sldId id="2777" r:id="rId10"/>
    <p:sldId id="2628" r:id="rId11"/>
    <p:sldId id="330" r:id="rId12"/>
    <p:sldId id="336" r:id="rId13"/>
    <p:sldId id="2620" r:id="rId14"/>
    <p:sldId id="2749" r:id="rId15"/>
    <p:sldId id="2687" r:id="rId16"/>
    <p:sldId id="2622" r:id="rId17"/>
    <p:sldId id="724" r:id="rId18"/>
    <p:sldId id="359" r:id="rId19"/>
    <p:sldId id="2619" r:id="rId20"/>
    <p:sldId id="2623" r:id="rId21"/>
    <p:sldId id="27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8DC7"/>
    <a:srgbClr val="F04D30"/>
    <a:srgbClr val="FBB13C"/>
    <a:srgbClr val="0055A7"/>
    <a:srgbClr val="66CCFF"/>
    <a:srgbClr val="269A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74" autoAdjust="0"/>
    <p:restoredTop sz="94524"/>
  </p:normalViewPr>
  <p:slideViewPr>
    <p:cSldViewPr snapToGrid="0">
      <p:cViewPr varScale="1">
        <p:scale>
          <a:sx n="114" d="100"/>
          <a:sy n="114" d="100"/>
        </p:scale>
        <p:origin x="264" y="1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ACA9A6-3F7C-4E89-9AC5-7BF59C2B9249}" type="doc">
      <dgm:prSet loTypeId="urn:microsoft.com/office/officeart/2005/8/layout/process1" loCatId="process" qsTypeId="urn:microsoft.com/office/officeart/2005/8/quickstyle/simple1" qsCatId="simple" csTypeId="urn:microsoft.com/office/officeart/2005/8/colors/accent0_3" csCatId="mainScheme" phldr="1"/>
      <dgm:spPr/>
      <dgm:t>
        <a:bodyPr/>
        <a:lstStyle/>
        <a:p>
          <a:endParaRPr lang="en-US"/>
        </a:p>
      </dgm:t>
    </dgm:pt>
    <dgm:pt modelId="{8F41284A-4832-46BA-91BD-00F925FB0188}">
      <dgm:prSet custT="1"/>
      <dgm:spPr/>
      <dgm:t>
        <a:bodyPr/>
        <a:lstStyle/>
        <a:p>
          <a:r>
            <a:rPr lang="en-US" sz="2000" b="1" i="0" u="sng" dirty="0"/>
            <a:t>Complexity is the New Normal</a:t>
          </a:r>
        </a:p>
        <a:p>
          <a:br>
            <a:rPr lang="en-US" sz="1800" b="0" i="0" dirty="0"/>
          </a:br>
          <a:r>
            <a:rPr lang="en-US" sz="1800" b="0" i="0" dirty="0"/>
            <a:t>We tend to address social ills by first assigning responsibility for who should “fix” the problem and then looking for single “silver bullet” solutions. But complex problems require different management strategies and leadership.</a:t>
          </a:r>
          <a:endParaRPr lang="en-US" sz="1800" dirty="0"/>
        </a:p>
      </dgm:t>
    </dgm:pt>
    <dgm:pt modelId="{3B16DD81-0891-4402-8153-15A2DB497D0C}" type="parTrans" cxnId="{692B6D59-E60E-46EA-A06F-02B279803D51}">
      <dgm:prSet/>
      <dgm:spPr/>
      <dgm:t>
        <a:bodyPr/>
        <a:lstStyle/>
        <a:p>
          <a:endParaRPr lang="en-US"/>
        </a:p>
      </dgm:t>
    </dgm:pt>
    <dgm:pt modelId="{E3164050-5604-4101-9067-5E991EB3E731}" type="sibTrans" cxnId="{692B6D59-E60E-46EA-A06F-02B279803D51}">
      <dgm:prSet/>
      <dgm:spPr/>
      <dgm:t>
        <a:bodyPr/>
        <a:lstStyle/>
        <a:p>
          <a:endParaRPr lang="en-US" dirty="0"/>
        </a:p>
      </dgm:t>
    </dgm:pt>
    <dgm:pt modelId="{1A30BA9C-C7FB-47FB-8D67-5C3DE2B32645}">
      <dgm:prSet/>
      <dgm:spPr/>
      <dgm:t>
        <a:bodyPr/>
        <a:lstStyle/>
        <a:p>
          <a:r>
            <a:rPr lang="en-US" b="0" i="0" dirty="0"/>
            <a:t>We often assign responsibility to “fix” problems to an individual, unit of government, or social services agency. To manage complex problems, we have to recognize that change must occur simultaneously at multiple levels – the individual, the family, the community, service providers, governing bodies, etc.  If we fail to recognize the need for calibrated and synchronized action   across the ecosystem of these   interrelated responsibilities,                     we will not make progress.</a:t>
          </a:r>
          <a:endParaRPr lang="en-US" dirty="0"/>
        </a:p>
      </dgm:t>
    </dgm:pt>
    <dgm:pt modelId="{3123530A-4174-419B-8D1B-44BDB5524DEC}" type="parTrans" cxnId="{87E35DF0-E336-4F6F-8654-3982CDF90DA7}">
      <dgm:prSet/>
      <dgm:spPr/>
      <dgm:t>
        <a:bodyPr/>
        <a:lstStyle/>
        <a:p>
          <a:endParaRPr lang="en-US"/>
        </a:p>
      </dgm:t>
    </dgm:pt>
    <dgm:pt modelId="{2C0DD633-B232-4185-999A-F9B485AE65CD}" type="sibTrans" cxnId="{87E35DF0-E336-4F6F-8654-3982CDF90DA7}">
      <dgm:prSet/>
      <dgm:spPr/>
      <dgm:t>
        <a:bodyPr/>
        <a:lstStyle/>
        <a:p>
          <a:endParaRPr lang="en-US"/>
        </a:p>
      </dgm:t>
    </dgm:pt>
    <dgm:pt modelId="{B86AA413-253E-0A4F-82E5-A548ED15ACA3}" type="pres">
      <dgm:prSet presAssocID="{43ACA9A6-3F7C-4E89-9AC5-7BF59C2B9249}" presName="Name0" presStyleCnt="0">
        <dgm:presLayoutVars>
          <dgm:dir/>
          <dgm:resizeHandles val="exact"/>
        </dgm:presLayoutVars>
      </dgm:prSet>
      <dgm:spPr/>
    </dgm:pt>
    <dgm:pt modelId="{E065E0A9-BE16-4349-B160-E92D0A5EA18F}" type="pres">
      <dgm:prSet presAssocID="{8F41284A-4832-46BA-91BD-00F925FB0188}" presName="node" presStyleLbl="node1" presStyleIdx="0" presStyleCnt="2">
        <dgm:presLayoutVars>
          <dgm:bulletEnabled val="1"/>
        </dgm:presLayoutVars>
      </dgm:prSet>
      <dgm:spPr/>
    </dgm:pt>
    <dgm:pt modelId="{142BDD30-A09E-5543-ADB4-8B140DB7E42D}" type="pres">
      <dgm:prSet presAssocID="{E3164050-5604-4101-9067-5E991EB3E731}" presName="sibTrans" presStyleLbl="sibTrans2D1" presStyleIdx="0" presStyleCnt="1"/>
      <dgm:spPr/>
    </dgm:pt>
    <dgm:pt modelId="{2348F59A-DCDD-6A41-AB75-67695DDB9DEF}" type="pres">
      <dgm:prSet presAssocID="{E3164050-5604-4101-9067-5E991EB3E731}" presName="connectorText" presStyleLbl="sibTrans2D1" presStyleIdx="0" presStyleCnt="1"/>
      <dgm:spPr/>
    </dgm:pt>
    <dgm:pt modelId="{EC1A6AF8-20F3-FD41-8769-C5BF27C8EE89}" type="pres">
      <dgm:prSet presAssocID="{1A30BA9C-C7FB-47FB-8D67-5C3DE2B32645}" presName="node" presStyleLbl="node1" presStyleIdx="1" presStyleCnt="2">
        <dgm:presLayoutVars>
          <dgm:bulletEnabled val="1"/>
        </dgm:presLayoutVars>
      </dgm:prSet>
      <dgm:spPr/>
    </dgm:pt>
  </dgm:ptLst>
  <dgm:cxnLst>
    <dgm:cxn modelId="{213DE740-5454-CC44-AF19-CF57B600FEAA}" type="presOf" srcId="{E3164050-5604-4101-9067-5E991EB3E731}" destId="{142BDD30-A09E-5543-ADB4-8B140DB7E42D}" srcOrd="0" destOrd="0" presId="urn:microsoft.com/office/officeart/2005/8/layout/process1"/>
    <dgm:cxn modelId="{DEFFD551-6566-A140-A418-110C99AD03F4}" type="presOf" srcId="{8F41284A-4832-46BA-91BD-00F925FB0188}" destId="{E065E0A9-BE16-4349-B160-E92D0A5EA18F}" srcOrd="0" destOrd="0" presId="urn:microsoft.com/office/officeart/2005/8/layout/process1"/>
    <dgm:cxn modelId="{692B6D59-E60E-46EA-A06F-02B279803D51}" srcId="{43ACA9A6-3F7C-4E89-9AC5-7BF59C2B9249}" destId="{8F41284A-4832-46BA-91BD-00F925FB0188}" srcOrd="0" destOrd="0" parTransId="{3B16DD81-0891-4402-8153-15A2DB497D0C}" sibTransId="{E3164050-5604-4101-9067-5E991EB3E731}"/>
    <dgm:cxn modelId="{D2D47C77-6D79-5A4B-A9E4-923EF04C7991}" type="presOf" srcId="{43ACA9A6-3F7C-4E89-9AC5-7BF59C2B9249}" destId="{B86AA413-253E-0A4F-82E5-A548ED15ACA3}" srcOrd="0" destOrd="0" presId="urn:microsoft.com/office/officeart/2005/8/layout/process1"/>
    <dgm:cxn modelId="{4928F290-2C8E-8046-B0CE-2D9CB0117F84}" type="presOf" srcId="{E3164050-5604-4101-9067-5E991EB3E731}" destId="{2348F59A-DCDD-6A41-AB75-67695DDB9DEF}" srcOrd="1" destOrd="0" presId="urn:microsoft.com/office/officeart/2005/8/layout/process1"/>
    <dgm:cxn modelId="{2D86C1A8-6C57-404B-9F16-8E36E164A8F2}" type="presOf" srcId="{1A30BA9C-C7FB-47FB-8D67-5C3DE2B32645}" destId="{EC1A6AF8-20F3-FD41-8769-C5BF27C8EE89}" srcOrd="0" destOrd="0" presId="urn:microsoft.com/office/officeart/2005/8/layout/process1"/>
    <dgm:cxn modelId="{87E35DF0-E336-4F6F-8654-3982CDF90DA7}" srcId="{43ACA9A6-3F7C-4E89-9AC5-7BF59C2B9249}" destId="{1A30BA9C-C7FB-47FB-8D67-5C3DE2B32645}" srcOrd="1" destOrd="0" parTransId="{3123530A-4174-419B-8D1B-44BDB5524DEC}" sibTransId="{2C0DD633-B232-4185-999A-F9B485AE65CD}"/>
    <dgm:cxn modelId="{2E60460F-DA7B-FC42-937E-4C0079C575E1}" type="presParOf" srcId="{B86AA413-253E-0A4F-82E5-A548ED15ACA3}" destId="{E065E0A9-BE16-4349-B160-E92D0A5EA18F}" srcOrd="0" destOrd="0" presId="urn:microsoft.com/office/officeart/2005/8/layout/process1"/>
    <dgm:cxn modelId="{02F505C3-30CB-FC4C-AD6F-57846A384CBE}" type="presParOf" srcId="{B86AA413-253E-0A4F-82E5-A548ED15ACA3}" destId="{142BDD30-A09E-5543-ADB4-8B140DB7E42D}" srcOrd="1" destOrd="0" presId="urn:microsoft.com/office/officeart/2005/8/layout/process1"/>
    <dgm:cxn modelId="{E0D24209-5A93-E84B-A2E3-5D1E6DCEB3BA}" type="presParOf" srcId="{142BDD30-A09E-5543-ADB4-8B140DB7E42D}" destId="{2348F59A-DCDD-6A41-AB75-67695DDB9DEF}" srcOrd="0" destOrd="0" presId="urn:microsoft.com/office/officeart/2005/8/layout/process1"/>
    <dgm:cxn modelId="{D8681DDE-B45D-CF43-BC33-9FD541B8C6A2}" type="presParOf" srcId="{B86AA413-253E-0A4F-82E5-A548ED15ACA3}" destId="{EC1A6AF8-20F3-FD41-8769-C5BF27C8EE89}"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CDD9BC-1F47-4053-8624-E57E6BAC889A}"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2FB83799-06B1-4655-B83E-A172C763F87F}">
      <dgm:prSet custT="1"/>
      <dgm:spPr>
        <a:solidFill>
          <a:schemeClr val="tx1">
            <a:lumMod val="85000"/>
            <a:lumOff val="15000"/>
          </a:schemeClr>
        </a:solidFill>
      </dgm:spPr>
      <dgm:t>
        <a:bodyPr/>
        <a:lstStyle/>
        <a:p>
          <a:pPr>
            <a:lnSpc>
              <a:spcPct val="100000"/>
            </a:lnSpc>
            <a:spcAft>
              <a:spcPts val="0"/>
            </a:spcAft>
          </a:pPr>
          <a:r>
            <a:rPr lang="en-US" sz="1600" dirty="0">
              <a:latin typeface="+mn-lt"/>
              <a:cs typeface="Dubai" panose="020B0503030403030204" pitchFamily="34" charset="-78"/>
            </a:rPr>
            <a:t>Meeting the Needs of the Client</a:t>
          </a:r>
        </a:p>
      </dgm:t>
    </dgm:pt>
    <dgm:pt modelId="{94BDA9DE-F468-499C-87F5-614C93B1C25D}" type="parTrans" cxnId="{7BA072FF-F95B-46A8-B935-AD509DD53E6E}">
      <dgm:prSet/>
      <dgm:spPr/>
      <dgm:t>
        <a:bodyPr/>
        <a:lstStyle/>
        <a:p>
          <a:endParaRPr lang="en-US"/>
        </a:p>
      </dgm:t>
    </dgm:pt>
    <dgm:pt modelId="{39AB1DE3-DB72-4504-A342-A14AF209BB5B}" type="sibTrans" cxnId="{7BA072FF-F95B-46A8-B935-AD509DD53E6E}">
      <dgm:prSet/>
      <dgm:spPr/>
      <dgm:t>
        <a:bodyPr/>
        <a:lstStyle/>
        <a:p>
          <a:endParaRPr lang="en-US"/>
        </a:p>
      </dgm:t>
    </dgm:pt>
    <dgm:pt modelId="{09C4B00F-16ED-47E7-A975-FF228E7AD86D}">
      <dgm:prSet/>
      <dgm:spPr>
        <a:solidFill>
          <a:schemeClr val="tx1">
            <a:lumMod val="85000"/>
            <a:lumOff val="15000"/>
          </a:schemeClr>
        </a:solidFill>
      </dgm:spPr>
      <dgm:t>
        <a:bodyPr/>
        <a:lstStyle/>
        <a:p>
          <a:pPr>
            <a:lnSpc>
              <a:spcPct val="100000"/>
            </a:lnSpc>
            <a:spcAft>
              <a:spcPts val="0"/>
            </a:spcAft>
          </a:pPr>
          <a:r>
            <a:rPr lang="en-US" dirty="0">
              <a:latin typeface="+mn-lt"/>
              <a:cs typeface="Dubai" panose="020B0503030403030204" pitchFamily="34" charset="-78"/>
            </a:rPr>
            <a:t>Within the Needs of Our Community</a:t>
          </a:r>
        </a:p>
      </dgm:t>
    </dgm:pt>
    <dgm:pt modelId="{9FF52BA0-5FCE-4E2B-B655-D1710DD08DAC}" type="parTrans" cxnId="{C97F38D3-8D0E-4183-899B-3D3315517020}">
      <dgm:prSet/>
      <dgm:spPr/>
      <dgm:t>
        <a:bodyPr/>
        <a:lstStyle/>
        <a:p>
          <a:endParaRPr lang="en-US"/>
        </a:p>
      </dgm:t>
    </dgm:pt>
    <dgm:pt modelId="{ABED1E7C-C193-4759-80B5-58433C348E4F}" type="sibTrans" cxnId="{C97F38D3-8D0E-4183-899B-3D3315517020}">
      <dgm:prSet/>
      <dgm:spPr/>
      <dgm:t>
        <a:bodyPr/>
        <a:lstStyle/>
        <a:p>
          <a:endParaRPr lang="en-US"/>
        </a:p>
      </dgm:t>
    </dgm:pt>
    <dgm:pt modelId="{C979A614-0FFA-394D-A05F-33470ECCAD35}" type="pres">
      <dgm:prSet presAssocID="{90CDD9BC-1F47-4053-8624-E57E6BAC889A}" presName="diagram" presStyleCnt="0">
        <dgm:presLayoutVars>
          <dgm:dir/>
          <dgm:resizeHandles val="exact"/>
        </dgm:presLayoutVars>
      </dgm:prSet>
      <dgm:spPr/>
    </dgm:pt>
    <dgm:pt modelId="{AD070119-EAAA-2E40-B049-BAD649D62345}" type="pres">
      <dgm:prSet presAssocID="{2FB83799-06B1-4655-B83E-A172C763F87F}" presName="arrow" presStyleLbl="node1" presStyleIdx="0" presStyleCnt="2">
        <dgm:presLayoutVars>
          <dgm:bulletEnabled val="1"/>
        </dgm:presLayoutVars>
      </dgm:prSet>
      <dgm:spPr/>
    </dgm:pt>
    <dgm:pt modelId="{6CD22451-784F-CF4E-A5BF-070A1EABF342}" type="pres">
      <dgm:prSet presAssocID="{09C4B00F-16ED-47E7-A975-FF228E7AD86D}" presName="arrow" presStyleLbl="node1" presStyleIdx="1" presStyleCnt="2">
        <dgm:presLayoutVars>
          <dgm:bulletEnabled val="1"/>
        </dgm:presLayoutVars>
      </dgm:prSet>
      <dgm:spPr/>
    </dgm:pt>
  </dgm:ptLst>
  <dgm:cxnLst>
    <dgm:cxn modelId="{402D9EC5-A08C-B441-82E8-C6247EBCE312}" type="presOf" srcId="{90CDD9BC-1F47-4053-8624-E57E6BAC889A}" destId="{C979A614-0FFA-394D-A05F-33470ECCAD35}" srcOrd="0" destOrd="0" presId="urn:microsoft.com/office/officeart/2005/8/layout/arrow5"/>
    <dgm:cxn modelId="{C97F38D3-8D0E-4183-899B-3D3315517020}" srcId="{90CDD9BC-1F47-4053-8624-E57E6BAC889A}" destId="{09C4B00F-16ED-47E7-A975-FF228E7AD86D}" srcOrd="1" destOrd="0" parTransId="{9FF52BA0-5FCE-4E2B-B655-D1710DD08DAC}" sibTransId="{ABED1E7C-C193-4759-80B5-58433C348E4F}"/>
    <dgm:cxn modelId="{CFA83CD7-14CA-9545-A95C-F2D39EB72FBD}" type="presOf" srcId="{2FB83799-06B1-4655-B83E-A172C763F87F}" destId="{AD070119-EAAA-2E40-B049-BAD649D62345}" srcOrd="0" destOrd="0" presId="urn:microsoft.com/office/officeart/2005/8/layout/arrow5"/>
    <dgm:cxn modelId="{034A92EF-1DE5-FD4E-BB04-ADA41E3438AA}" type="presOf" srcId="{09C4B00F-16ED-47E7-A975-FF228E7AD86D}" destId="{6CD22451-784F-CF4E-A5BF-070A1EABF342}" srcOrd="0" destOrd="0" presId="urn:microsoft.com/office/officeart/2005/8/layout/arrow5"/>
    <dgm:cxn modelId="{7BA072FF-F95B-46A8-B935-AD509DD53E6E}" srcId="{90CDD9BC-1F47-4053-8624-E57E6BAC889A}" destId="{2FB83799-06B1-4655-B83E-A172C763F87F}" srcOrd="0" destOrd="0" parTransId="{94BDA9DE-F468-499C-87F5-614C93B1C25D}" sibTransId="{39AB1DE3-DB72-4504-A342-A14AF209BB5B}"/>
    <dgm:cxn modelId="{42839CAA-3D6C-B147-AB95-270806F29067}" type="presParOf" srcId="{C979A614-0FFA-394D-A05F-33470ECCAD35}" destId="{AD070119-EAAA-2E40-B049-BAD649D62345}" srcOrd="0" destOrd="0" presId="urn:microsoft.com/office/officeart/2005/8/layout/arrow5"/>
    <dgm:cxn modelId="{07ED6ED0-9809-0243-B515-46D1DD136432}" type="presParOf" srcId="{C979A614-0FFA-394D-A05F-33470ECCAD35}" destId="{6CD22451-784F-CF4E-A5BF-070A1EABF342}"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94C106-0D59-475F-83CD-E2F0E789F166}"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AAD3F386-03F4-450E-818C-B42F19570E69}">
      <dgm:prSet/>
      <dgm:spPr/>
      <dgm:t>
        <a:bodyPr/>
        <a:lstStyle/>
        <a:p>
          <a:r>
            <a:rPr lang="en-US" b="0" dirty="0">
              <a:latin typeface="+mn-lt"/>
            </a:rPr>
            <a:t>Strong Continuum of Care and HSAC advocacy</a:t>
          </a:r>
        </a:p>
      </dgm:t>
    </dgm:pt>
    <dgm:pt modelId="{AA790294-10D4-406F-B343-0F1F055E1BBE}" type="parTrans" cxnId="{8A2A3316-63A2-4AC1-B2D8-DBED4CF850F6}">
      <dgm:prSet/>
      <dgm:spPr/>
      <dgm:t>
        <a:bodyPr/>
        <a:lstStyle/>
        <a:p>
          <a:endParaRPr lang="en-US"/>
        </a:p>
      </dgm:t>
    </dgm:pt>
    <dgm:pt modelId="{4AC1748E-BCE9-43A2-A83E-EBEC779576A2}" type="sibTrans" cxnId="{8A2A3316-63A2-4AC1-B2D8-DBED4CF850F6}">
      <dgm:prSet/>
      <dgm:spPr/>
      <dgm:t>
        <a:bodyPr/>
        <a:lstStyle/>
        <a:p>
          <a:endParaRPr lang="en-US"/>
        </a:p>
      </dgm:t>
    </dgm:pt>
    <dgm:pt modelId="{D987D98B-D6F6-4BED-91B8-72E70C2C6AB0}">
      <dgm:prSet/>
      <dgm:spPr/>
      <dgm:t>
        <a:bodyPr/>
        <a:lstStyle/>
        <a:p>
          <a:r>
            <a:rPr lang="en-US" b="0" dirty="0">
              <a:latin typeface="+mn-lt"/>
            </a:rPr>
            <a:t>Housing First system orientation, response and outreach</a:t>
          </a:r>
        </a:p>
      </dgm:t>
    </dgm:pt>
    <dgm:pt modelId="{12F6EE81-1157-40B6-9A04-4D65EAE22744}" type="parTrans" cxnId="{54FDD433-4A6C-45FC-861D-3279A1B1486F}">
      <dgm:prSet/>
      <dgm:spPr/>
      <dgm:t>
        <a:bodyPr/>
        <a:lstStyle/>
        <a:p>
          <a:endParaRPr lang="en-US"/>
        </a:p>
      </dgm:t>
    </dgm:pt>
    <dgm:pt modelId="{C89DAA2A-A3CF-4ACD-AE60-F57C8F48E1C7}" type="sibTrans" cxnId="{54FDD433-4A6C-45FC-861D-3279A1B1486F}">
      <dgm:prSet/>
      <dgm:spPr/>
      <dgm:t>
        <a:bodyPr/>
        <a:lstStyle/>
        <a:p>
          <a:endParaRPr lang="en-US"/>
        </a:p>
      </dgm:t>
    </dgm:pt>
    <dgm:pt modelId="{DD17386C-32BA-4614-9155-C6C439B7567E}">
      <dgm:prSet/>
      <dgm:spPr/>
      <dgm:t>
        <a:bodyPr/>
        <a:lstStyle/>
        <a:p>
          <a:r>
            <a:rPr lang="en-US" b="0" dirty="0">
              <a:latin typeface="+mn-lt"/>
            </a:rPr>
            <a:t>Homeless Prevention services and funds available</a:t>
          </a:r>
        </a:p>
      </dgm:t>
    </dgm:pt>
    <dgm:pt modelId="{D8291E9B-6E34-4211-AC98-11720231CED9}" type="parTrans" cxnId="{67AC023F-F54B-432D-91FE-16A01154BE1D}">
      <dgm:prSet/>
      <dgm:spPr/>
      <dgm:t>
        <a:bodyPr/>
        <a:lstStyle/>
        <a:p>
          <a:endParaRPr lang="en-US"/>
        </a:p>
      </dgm:t>
    </dgm:pt>
    <dgm:pt modelId="{9A1185AB-4DED-46A2-BC6D-E43440CDE511}" type="sibTrans" cxnId="{67AC023F-F54B-432D-91FE-16A01154BE1D}">
      <dgm:prSet/>
      <dgm:spPr/>
      <dgm:t>
        <a:bodyPr/>
        <a:lstStyle/>
        <a:p>
          <a:endParaRPr lang="en-US"/>
        </a:p>
      </dgm:t>
    </dgm:pt>
    <dgm:pt modelId="{AD4F75AB-513B-4CBE-A6E4-5385B58CBD1F}">
      <dgm:prSet/>
      <dgm:spPr/>
      <dgm:t>
        <a:bodyPr/>
        <a:lstStyle/>
        <a:p>
          <a:r>
            <a:rPr lang="en-US" b="0" dirty="0">
              <a:latin typeface="+mn-lt"/>
            </a:rPr>
            <a:t>Government,        non-profit                and faith-based collaborative / engagement</a:t>
          </a:r>
        </a:p>
      </dgm:t>
    </dgm:pt>
    <dgm:pt modelId="{9DAE382D-801C-453A-9567-1EF0DF207DCF}" type="parTrans" cxnId="{0A9246B2-BAB0-4484-92DF-CED0147A4AB4}">
      <dgm:prSet/>
      <dgm:spPr/>
      <dgm:t>
        <a:bodyPr/>
        <a:lstStyle/>
        <a:p>
          <a:endParaRPr lang="en-US"/>
        </a:p>
      </dgm:t>
    </dgm:pt>
    <dgm:pt modelId="{26A27134-3D88-42DA-BBC8-D149AB1CF89D}" type="sibTrans" cxnId="{0A9246B2-BAB0-4484-92DF-CED0147A4AB4}">
      <dgm:prSet/>
      <dgm:spPr/>
      <dgm:t>
        <a:bodyPr/>
        <a:lstStyle/>
        <a:p>
          <a:endParaRPr lang="en-US"/>
        </a:p>
      </dgm:t>
    </dgm:pt>
    <dgm:pt modelId="{7622EF5D-B6F1-447E-8F05-DC60579862EB}">
      <dgm:prSet/>
      <dgm:spPr/>
      <dgm:t>
        <a:bodyPr/>
        <a:lstStyle/>
        <a:p>
          <a:r>
            <a:rPr lang="en-US" b="0" dirty="0">
              <a:latin typeface="+mn-lt"/>
            </a:rPr>
            <a:t>Coordinated Assessment Tools: HPQ, VI-SPDAT, and By-Name List</a:t>
          </a:r>
        </a:p>
      </dgm:t>
    </dgm:pt>
    <dgm:pt modelId="{870BD918-05CB-4FA1-B6D1-A8815BFED798}" type="parTrans" cxnId="{56B59B93-8441-4E97-93D5-AFF5C33FAE71}">
      <dgm:prSet/>
      <dgm:spPr/>
      <dgm:t>
        <a:bodyPr/>
        <a:lstStyle/>
        <a:p>
          <a:endParaRPr lang="en-US"/>
        </a:p>
      </dgm:t>
    </dgm:pt>
    <dgm:pt modelId="{43B98C84-D1C0-44C2-92F8-9D54451380F0}" type="sibTrans" cxnId="{56B59B93-8441-4E97-93D5-AFF5C33FAE71}">
      <dgm:prSet/>
      <dgm:spPr/>
      <dgm:t>
        <a:bodyPr/>
        <a:lstStyle/>
        <a:p>
          <a:endParaRPr lang="en-US"/>
        </a:p>
      </dgm:t>
    </dgm:pt>
    <dgm:pt modelId="{96BFEEB3-9D2B-4319-96F3-817F5D5578CC}">
      <dgm:prSet/>
      <dgm:spPr/>
      <dgm:t>
        <a:bodyPr/>
        <a:lstStyle/>
        <a:p>
          <a:r>
            <a:rPr lang="en-US" b="0" dirty="0">
              <a:latin typeface="+mn-lt"/>
            </a:rPr>
            <a:t>Voucher set-asides  and prioritization to increase housing</a:t>
          </a:r>
        </a:p>
      </dgm:t>
    </dgm:pt>
    <dgm:pt modelId="{C5C01AFA-E6C8-465F-9CEA-A822A2C56BD9}" type="parTrans" cxnId="{498DCBA7-5B15-43AA-BC09-36DD7FF306FC}">
      <dgm:prSet/>
      <dgm:spPr/>
      <dgm:t>
        <a:bodyPr/>
        <a:lstStyle/>
        <a:p>
          <a:endParaRPr lang="en-US"/>
        </a:p>
      </dgm:t>
    </dgm:pt>
    <dgm:pt modelId="{98862344-17C9-437B-BA6B-A2F589E55BF7}" type="sibTrans" cxnId="{498DCBA7-5B15-43AA-BC09-36DD7FF306FC}">
      <dgm:prSet/>
      <dgm:spPr/>
      <dgm:t>
        <a:bodyPr/>
        <a:lstStyle/>
        <a:p>
          <a:endParaRPr lang="en-US"/>
        </a:p>
      </dgm:t>
    </dgm:pt>
    <dgm:pt modelId="{8CFEAA4A-3CB7-448D-A99C-CE91D97DD3EA}">
      <dgm:prSet/>
      <dgm:spPr/>
      <dgm:t>
        <a:bodyPr/>
        <a:lstStyle/>
        <a:p>
          <a:r>
            <a:rPr lang="en-US" b="0" dirty="0">
              <a:latin typeface="+mn-lt"/>
            </a:rPr>
            <a:t>Monthly meetings, case conferencing, integrating additional partners</a:t>
          </a:r>
        </a:p>
      </dgm:t>
    </dgm:pt>
    <dgm:pt modelId="{58CABE1A-7E24-41E7-9FB3-3BF24C427C35}" type="parTrans" cxnId="{90745C2A-D179-46EB-8B9A-08F69F05E0F0}">
      <dgm:prSet/>
      <dgm:spPr/>
      <dgm:t>
        <a:bodyPr/>
        <a:lstStyle/>
        <a:p>
          <a:endParaRPr lang="en-US"/>
        </a:p>
      </dgm:t>
    </dgm:pt>
    <dgm:pt modelId="{0E3418EB-408D-4C17-8D5C-1AE15D4EDCA3}" type="sibTrans" cxnId="{90745C2A-D179-46EB-8B9A-08F69F05E0F0}">
      <dgm:prSet/>
      <dgm:spPr/>
      <dgm:t>
        <a:bodyPr/>
        <a:lstStyle/>
        <a:p>
          <a:endParaRPr lang="en-US"/>
        </a:p>
      </dgm:t>
    </dgm:pt>
    <dgm:pt modelId="{DBB725D7-30FB-4FB9-B343-D6CB676EBD27}">
      <dgm:prSet/>
      <dgm:spPr/>
      <dgm:t>
        <a:bodyPr/>
        <a:lstStyle/>
        <a:p>
          <a:r>
            <a:rPr lang="en-US" b="0" dirty="0">
              <a:latin typeface="+mn-lt"/>
            </a:rPr>
            <a:t>Good relationships with law enforcement, first responders, and local hospitals</a:t>
          </a:r>
        </a:p>
      </dgm:t>
    </dgm:pt>
    <dgm:pt modelId="{CC7A13D7-CF3D-4BA6-8F7E-9096A5B9B26E}" type="parTrans" cxnId="{040C3EC1-BFF0-468A-BD56-218B1168F44C}">
      <dgm:prSet/>
      <dgm:spPr/>
      <dgm:t>
        <a:bodyPr/>
        <a:lstStyle/>
        <a:p>
          <a:endParaRPr lang="en-US"/>
        </a:p>
      </dgm:t>
    </dgm:pt>
    <dgm:pt modelId="{BF2ED50D-4CF5-4C04-9C72-084CA6DE5FA4}" type="sibTrans" cxnId="{040C3EC1-BFF0-468A-BD56-218B1168F44C}">
      <dgm:prSet/>
      <dgm:spPr/>
      <dgm:t>
        <a:bodyPr/>
        <a:lstStyle/>
        <a:p>
          <a:endParaRPr lang="en-US"/>
        </a:p>
      </dgm:t>
    </dgm:pt>
    <dgm:pt modelId="{9EDBDE62-BBCC-47CD-AF8D-76C7BD4815A2}">
      <dgm:prSet/>
      <dgm:spPr/>
      <dgm:t>
        <a:bodyPr/>
        <a:lstStyle/>
        <a:p>
          <a:r>
            <a:rPr lang="en-US" b="0" dirty="0">
              <a:latin typeface="+mn-lt"/>
            </a:rPr>
            <a:t>Expansive community involvement, engagement,            and education</a:t>
          </a:r>
        </a:p>
      </dgm:t>
    </dgm:pt>
    <dgm:pt modelId="{AD75DB6C-6E5F-4730-B0E0-60978603E47B}" type="parTrans" cxnId="{83273750-4C33-4FCA-9E27-6FBE6F3F225D}">
      <dgm:prSet/>
      <dgm:spPr/>
      <dgm:t>
        <a:bodyPr/>
        <a:lstStyle/>
        <a:p>
          <a:endParaRPr lang="en-US"/>
        </a:p>
      </dgm:t>
    </dgm:pt>
    <dgm:pt modelId="{14B269AA-827C-4B19-901A-34A6E6E52305}" type="sibTrans" cxnId="{83273750-4C33-4FCA-9E27-6FBE6F3F225D}">
      <dgm:prSet/>
      <dgm:spPr/>
      <dgm:t>
        <a:bodyPr/>
        <a:lstStyle/>
        <a:p>
          <a:endParaRPr lang="en-US"/>
        </a:p>
      </dgm:t>
    </dgm:pt>
    <dgm:pt modelId="{1FD79D9F-C243-4627-BC51-F99AE4993C59}">
      <dgm:prSet/>
      <dgm:spPr/>
      <dgm:t>
        <a:bodyPr/>
        <a:lstStyle/>
        <a:p>
          <a:r>
            <a:rPr lang="en-US" b="0" dirty="0">
              <a:latin typeface="+mn-lt"/>
            </a:rPr>
            <a:t>Diversion,             when possible</a:t>
          </a:r>
        </a:p>
      </dgm:t>
    </dgm:pt>
    <dgm:pt modelId="{92C4EE4F-4549-4932-B0A4-F1D835950D90}" type="parTrans" cxnId="{95932400-8EB2-44D7-AA93-0E73E05C002E}">
      <dgm:prSet/>
      <dgm:spPr/>
      <dgm:t>
        <a:bodyPr/>
        <a:lstStyle/>
        <a:p>
          <a:endParaRPr lang="en-US"/>
        </a:p>
      </dgm:t>
    </dgm:pt>
    <dgm:pt modelId="{34E7DCF9-1AA6-4A30-9FCF-E1E48DECB1A9}" type="sibTrans" cxnId="{95932400-8EB2-44D7-AA93-0E73E05C002E}">
      <dgm:prSet/>
      <dgm:spPr/>
      <dgm:t>
        <a:bodyPr/>
        <a:lstStyle/>
        <a:p>
          <a:endParaRPr lang="en-US"/>
        </a:p>
      </dgm:t>
    </dgm:pt>
    <dgm:pt modelId="{2C84B7B1-6437-8C46-A1B5-A30423D7C13C}">
      <dgm:prSet/>
      <dgm:spPr/>
      <dgm:t>
        <a:bodyPr/>
        <a:lstStyle/>
        <a:p>
          <a:r>
            <a:rPr lang="en-US" b="0" dirty="0">
              <a:latin typeface="+mn-lt"/>
            </a:rPr>
            <a:t>Low Barrier,    Housing-Focused Shelter</a:t>
          </a:r>
        </a:p>
      </dgm:t>
    </dgm:pt>
    <dgm:pt modelId="{C50B67B3-CCE9-794D-8B97-24507059776E}" type="parTrans" cxnId="{3335BA35-C0EA-B043-99EC-ECB96B1DF911}">
      <dgm:prSet/>
      <dgm:spPr/>
      <dgm:t>
        <a:bodyPr/>
        <a:lstStyle/>
        <a:p>
          <a:endParaRPr lang="en-US"/>
        </a:p>
      </dgm:t>
    </dgm:pt>
    <dgm:pt modelId="{FEB7F6DC-C1E6-254A-9E82-C87E29D10950}" type="sibTrans" cxnId="{3335BA35-C0EA-B043-99EC-ECB96B1DF911}">
      <dgm:prSet/>
      <dgm:spPr/>
      <dgm:t>
        <a:bodyPr/>
        <a:lstStyle/>
        <a:p>
          <a:endParaRPr lang="en-US"/>
        </a:p>
      </dgm:t>
    </dgm:pt>
    <dgm:pt modelId="{5E6B4B75-5577-E846-B052-3935A02D30EA}">
      <dgm:prSet/>
      <dgm:spPr/>
      <dgm:t>
        <a:bodyPr/>
        <a:lstStyle/>
        <a:p>
          <a:r>
            <a:rPr lang="en-US" dirty="0">
              <a:latin typeface="+mn-lt"/>
            </a:rPr>
            <a:t>Political Will</a:t>
          </a:r>
        </a:p>
      </dgm:t>
    </dgm:pt>
    <dgm:pt modelId="{03C3ECDA-9111-9943-A8EC-85ECAE041D5B}" type="parTrans" cxnId="{39FE84DE-F98C-E24E-91CD-414C4A787401}">
      <dgm:prSet/>
      <dgm:spPr/>
      <dgm:t>
        <a:bodyPr/>
        <a:lstStyle/>
        <a:p>
          <a:endParaRPr lang="en-US"/>
        </a:p>
      </dgm:t>
    </dgm:pt>
    <dgm:pt modelId="{B2F4B2C1-3A82-CD47-B902-E41410154531}" type="sibTrans" cxnId="{39FE84DE-F98C-E24E-91CD-414C4A787401}">
      <dgm:prSet/>
      <dgm:spPr/>
      <dgm:t>
        <a:bodyPr/>
        <a:lstStyle/>
        <a:p>
          <a:endParaRPr lang="en-US"/>
        </a:p>
      </dgm:t>
    </dgm:pt>
    <dgm:pt modelId="{9845BFBF-AA0D-294B-AC7D-DC5F4064699B}" type="pres">
      <dgm:prSet presAssocID="{3594C106-0D59-475F-83CD-E2F0E789F166}" presName="diagram" presStyleCnt="0">
        <dgm:presLayoutVars>
          <dgm:dir/>
          <dgm:resizeHandles val="exact"/>
        </dgm:presLayoutVars>
      </dgm:prSet>
      <dgm:spPr/>
    </dgm:pt>
    <dgm:pt modelId="{92199F22-3263-A049-B442-D915C32FC6F6}" type="pres">
      <dgm:prSet presAssocID="{AAD3F386-03F4-450E-818C-B42F19570E69}" presName="node" presStyleLbl="node1" presStyleIdx="0" presStyleCnt="12">
        <dgm:presLayoutVars>
          <dgm:bulletEnabled val="1"/>
        </dgm:presLayoutVars>
      </dgm:prSet>
      <dgm:spPr/>
    </dgm:pt>
    <dgm:pt modelId="{E1F6FF5D-2F0E-F54F-8DBA-C115F91A1FE8}" type="pres">
      <dgm:prSet presAssocID="{4AC1748E-BCE9-43A2-A83E-EBEC779576A2}" presName="sibTrans" presStyleCnt="0"/>
      <dgm:spPr/>
    </dgm:pt>
    <dgm:pt modelId="{7218D186-4BF6-8A49-8DBC-48F73D7A2FE3}" type="pres">
      <dgm:prSet presAssocID="{D987D98B-D6F6-4BED-91B8-72E70C2C6AB0}" presName="node" presStyleLbl="node1" presStyleIdx="1" presStyleCnt="12">
        <dgm:presLayoutVars>
          <dgm:bulletEnabled val="1"/>
        </dgm:presLayoutVars>
      </dgm:prSet>
      <dgm:spPr/>
    </dgm:pt>
    <dgm:pt modelId="{2157FF38-DAB7-534C-854E-9F0AC509396A}" type="pres">
      <dgm:prSet presAssocID="{C89DAA2A-A3CF-4ACD-AE60-F57C8F48E1C7}" presName="sibTrans" presStyleCnt="0"/>
      <dgm:spPr/>
    </dgm:pt>
    <dgm:pt modelId="{8286B1DC-A5D8-CF4E-B0E2-E2F1A4698C6A}" type="pres">
      <dgm:prSet presAssocID="{DD17386C-32BA-4614-9155-C6C439B7567E}" presName="node" presStyleLbl="node1" presStyleIdx="2" presStyleCnt="12">
        <dgm:presLayoutVars>
          <dgm:bulletEnabled val="1"/>
        </dgm:presLayoutVars>
      </dgm:prSet>
      <dgm:spPr/>
    </dgm:pt>
    <dgm:pt modelId="{ED59D72A-93C0-A14E-B504-0081E0B35B6E}" type="pres">
      <dgm:prSet presAssocID="{9A1185AB-4DED-46A2-BC6D-E43440CDE511}" presName="sibTrans" presStyleCnt="0"/>
      <dgm:spPr/>
    </dgm:pt>
    <dgm:pt modelId="{5604CF15-E3A5-7F4D-B263-CA0D66B9688A}" type="pres">
      <dgm:prSet presAssocID="{AD4F75AB-513B-4CBE-A6E4-5385B58CBD1F}" presName="node" presStyleLbl="node1" presStyleIdx="3" presStyleCnt="12">
        <dgm:presLayoutVars>
          <dgm:bulletEnabled val="1"/>
        </dgm:presLayoutVars>
      </dgm:prSet>
      <dgm:spPr/>
    </dgm:pt>
    <dgm:pt modelId="{8689B9C3-FEAA-0343-B39A-41A9FCA7F7B7}" type="pres">
      <dgm:prSet presAssocID="{26A27134-3D88-42DA-BBC8-D149AB1CF89D}" presName="sibTrans" presStyleCnt="0"/>
      <dgm:spPr/>
    </dgm:pt>
    <dgm:pt modelId="{BC99D6C8-539D-CA4D-818F-6C027A4CCBB9}" type="pres">
      <dgm:prSet presAssocID="{7622EF5D-B6F1-447E-8F05-DC60579862EB}" presName="node" presStyleLbl="node1" presStyleIdx="4" presStyleCnt="12">
        <dgm:presLayoutVars>
          <dgm:bulletEnabled val="1"/>
        </dgm:presLayoutVars>
      </dgm:prSet>
      <dgm:spPr/>
    </dgm:pt>
    <dgm:pt modelId="{06B39232-81EE-7D41-AFD3-F12804481A58}" type="pres">
      <dgm:prSet presAssocID="{43B98C84-D1C0-44C2-92F8-9D54451380F0}" presName="sibTrans" presStyleCnt="0"/>
      <dgm:spPr/>
    </dgm:pt>
    <dgm:pt modelId="{D1689364-69A8-BA46-9C3A-38F669402AD4}" type="pres">
      <dgm:prSet presAssocID="{96BFEEB3-9D2B-4319-96F3-817F5D5578CC}" presName="node" presStyleLbl="node1" presStyleIdx="5" presStyleCnt="12">
        <dgm:presLayoutVars>
          <dgm:bulletEnabled val="1"/>
        </dgm:presLayoutVars>
      </dgm:prSet>
      <dgm:spPr/>
    </dgm:pt>
    <dgm:pt modelId="{0D7308ED-B537-6048-BE0A-A7E021D8AD87}" type="pres">
      <dgm:prSet presAssocID="{98862344-17C9-437B-BA6B-A2F589E55BF7}" presName="sibTrans" presStyleCnt="0"/>
      <dgm:spPr/>
    </dgm:pt>
    <dgm:pt modelId="{619F95E6-2823-CB4F-AA77-2E516DC19133}" type="pres">
      <dgm:prSet presAssocID="{8CFEAA4A-3CB7-448D-A99C-CE91D97DD3EA}" presName="node" presStyleLbl="node1" presStyleIdx="6" presStyleCnt="12">
        <dgm:presLayoutVars>
          <dgm:bulletEnabled val="1"/>
        </dgm:presLayoutVars>
      </dgm:prSet>
      <dgm:spPr/>
    </dgm:pt>
    <dgm:pt modelId="{2EC21668-BEC2-C34D-8B3C-F04F2B118E58}" type="pres">
      <dgm:prSet presAssocID="{0E3418EB-408D-4C17-8D5C-1AE15D4EDCA3}" presName="sibTrans" presStyleCnt="0"/>
      <dgm:spPr/>
    </dgm:pt>
    <dgm:pt modelId="{50CE927B-FBED-A64B-9979-7C5FDE5DA6E2}" type="pres">
      <dgm:prSet presAssocID="{DBB725D7-30FB-4FB9-B343-D6CB676EBD27}" presName="node" presStyleLbl="node1" presStyleIdx="7" presStyleCnt="12">
        <dgm:presLayoutVars>
          <dgm:bulletEnabled val="1"/>
        </dgm:presLayoutVars>
      </dgm:prSet>
      <dgm:spPr/>
    </dgm:pt>
    <dgm:pt modelId="{40713974-38B8-BC4D-9829-F6248F3FBF59}" type="pres">
      <dgm:prSet presAssocID="{BF2ED50D-4CF5-4C04-9C72-084CA6DE5FA4}" presName="sibTrans" presStyleCnt="0"/>
      <dgm:spPr/>
    </dgm:pt>
    <dgm:pt modelId="{6EEB018E-C467-8D48-9A75-534B2B685193}" type="pres">
      <dgm:prSet presAssocID="{9EDBDE62-BBCC-47CD-AF8D-76C7BD4815A2}" presName="node" presStyleLbl="node1" presStyleIdx="8" presStyleCnt="12">
        <dgm:presLayoutVars>
          <dgm:bulletEnabled val="1"/>
        </dgm:presLayoutVars>
      </dgm:prSet>
      <dgm:spPr/>
    </dgm:pt>
    <dgm:pt modelId="{3B2D06C8-884C-5647-8645-EC45B5E0F4F2}" type="pres">
      <dgm:prSet presAssocID="{14B269AA-827C-4B19-901A-34A6E6E52305}" presName="sibTrans" presStyleCnt="0"/>
      <dgm:spPr/>
    </dgm:pt>
    <dgm:pt modelId="{608D94C6-E805-E642-9207-11C65CAF44AE}" type="pres">
      <dgm:prSet presAssocID="{1FD79D9F-C243-4627-BC51-F99AE4993C59}" presName="node" presStyleLbl="node1" presStyleIdx="9" presStyleCnt="12">
        <dgm:presLayoutVars>
          <dgm:bulletEnabled val="1"/>
        </dgm:presLayoutVars>
      </dgm:prSet>
      <dgm:spPr/>
    </dgm:pt>
    <dgm:pt modelId="{C87B6237-62B1-684F-B6F7-9DE0D88E27C3}" type="pres">
      <dgm:prSet presAssocID="{34E7DCF9-1AA6-4A30-9FCF-E1E48DECB1A9}" presName="sibTrans" presStyleCnt="0"/>
      <dgm:spPr/>
    </dgm:pt>
    <dgm:pt modelId="{4C280DB6-C590-8A44-AD9A-CC9537CCD4ED}" type="pres">
      <dgm:prSet presAssocID="{2C84B7B1-6437-8C46-A1B5-A30423D7C13C}" presName="node" presStyleLbl="node1" presStyleIdx="10" presStyleCnt="12">
        <dgm:presLayoutVars>
          <dgm:bulletEnabled val="1"/>
        </dgm:presLayoutVars>
      </dgm:prSet>
      <dgm:spPr/>
    </dgm:pt>
    <dgm:pt modelId="{FDE76BBC-115B-574D-85BE-F7196036855B}" type="pres">
      <dgm:prSet presAssocID="{FEB7F6DC-C1E6-254A-9E82-C87E29D10950}" presName="sibTrans" presStyleCnt="0"/>
      <dgm:spPr/>
    </dgm:pt>
    <dgm:pt modelId="{7DE4750C-C86A-6540-B0C4-45806DEAD7BE}" type="pres">
      <dgm:prSet presAssocID="{5E6B4B75-5577-E846-B052-3935A02D30EA}" presName="node" presStyleLbl="node1" presStyleIdx="11" presStyleCnt="12">
        <dgm:presLayoutVars>
          <dgm:bulletEnabled val="1"/>
        </dgm:presLayoutVars>
      </dgm:prSet>
      <dgm:spPr/>
    </dgm:pt>
  </dgm:ptLst>
  <dgm:cxnLst>
    <dgm:cxn modelId="{95932400-8EB2-44D7-AA93-0E73E05C002E}" srcId="{3594C106-0D59-475F-83CD-E2F0E789F166}" destId="{1FD79D9F-C243-4627-BC51-F99AE4993C59}" srcOrd="9" destOrd="0" parTransId="{92C4EE4F-4549-4932-B0A4-F1D835950D90}" sibTransId="{34E7DCF9-1AA6-4A30-9FCF-E1E48DECB1A9}"/>
    <dgm:cxn modelId="{8A2A3316-63A2-4AC1-B2D8-DBED4CF850F6}" srcId="{3594C106-0D59-475F-83CD-E2F0E789F166}" destId="{AAD3F386-03F4-450E-818C-B42F19570E69}" srcOrd="0" destOrd="0" parTransId="{AA790294-10D4-406F-B343-0F1F055E1BBE}" sibTransId="{4AC1748E-BCE9-43A2-A83E-EBEC779576A2}"/>
    <dgm:cxn modelId="{90745C2A-D179-46EB-8B9A-08F69F05E0F0}" srcId="{3594C106-0D59-475F-83CD-E2F0E789F166}" destId="{8CFEAA4A-3CB7-448D-A99C-CE91D97DD3EA}" srcOrd="6" destOrd="0" parTransId="{58CABE1A-7E24-41E7-9FB3-3BF24C427C35}" sibTransId="{0E3418EB-408D-4C17-8D5C-1AE15D4EDCA3}"/>
    <dgm:cxn modelId="{54FDD433-4A6C-45FC-861D-3279A1B1486F}" srcId="{3594C106-0D59-475F-83CD-E2F0E789F166}" destId="{D987D98B-D6F6-4BED-91B8-72E70C2C6AB0}" srcOrd="1" destOrd="0" parTransId="{12F6EE81-1157-40B6-9A04-4D65EAE22744}" sibTransId="{C89DAA2A-A3CF-4ACD-AE60-F57C8F48E1C7}"/>
    <dgm:cxn modelId="{3335BA35-C0EA-B043-99EC-ECB96B1DF911}" srcId="{3594C106-0D59-475F-83CD-E2F0E789F166}" destId="{2C84B7B1-6437-8C46-A1B5-A30423D7C13C}" srcOrd="10" destOrd="0" parTransId="{C50B67B3-CCE9-794D-8B97-24507059776E}" sibTransId="{FEB7F6DC-C1E6-254A-9E82-C87E29D10950}"/>
    <dgm:cxn modelId="{8AE31439-ECCD-C542-AFE3-9CE3D510407A}" type="presOf" srcId="{DBB725D7-30FB-4FB9-B343-D6CB676EBD27}" destId="{50CE927B-FBED-A64B-9979-7C5FDE5DA6E2}" srcOrd="0" destOrd="0" presId="urn:microsoft.com/office/officeart/2005/8/layout/default"/>
    <dgm:cxn modelId="{67AC023F-F54B-432D-91FE-16A01154BE1D}" srcId="{3594C106-0D59-475F-83CD-E2F0E789F166}" destId="{DD17386C-32BA-4614-9155-C6C439B7567E}" srcOrd="2" destOrd="0" parTransId="{D8291E9B-6E34-4211-AC98-11720231CED9}" sibTransId="{9A1185AB-4DED-46A2-BC6D-E43440CDE511}"/>
    <dgm:cxn modelId="{83273750-4C33-4FCA-9E27-6FBE6F3F225D}" srcId="{3594C106-0D59-475F-83CD-E2F0E789F166}" destId="{9EDBDE62-BBCC-47CD-AF8D-76C7BD4815A2}" srcOrd="8" destOrd="0" parTransId="{AD75DB6C-6E5F-4730-B0E0-60978603E47B}" sibTransId="{14B269AA-827C-4B19-901A-34A6E6E52305}"/>
    <dgm:cxn modelId="{E900BD5A-5259-8F47-9695-8D1D2D829C6A}" type="presOf" srcId="{D987D98B-D6F6-4BED-91B8-72E70C2C6AB0}" destId="{7218D186-4BF6-8A49-8DBC-48F73D7A2FE3}" srcOrd="0" destOrd="0" presId="urn:microsoft.com/office/officeart/2005/8/layout/default"/>
    <dgm:cxn modelId="{4C5F815F-BFB2-E24F-9B8F-EDD631447E62}" type="presOf" srcId="{AAD3F386-03F4-450E-818C-B42F19570E69}" destId="{92199F22-3263-A049-B442-D915C32FC6F6}" srcOrd="0" destOrd="0" presId="urn:microsoft.com/office/officeart/2005/8/layout/default"/>
    <dgm:cxn modelId="{E777DC60-87D0-444D-B746-604E557AF090}" type="presOf" srcId="{3594C106-0D59-475F-83CD-E2F0E789F166}" destId="{9845BFBF-AA0D-294B-AC7D-DC5F4064699B}" srcOrd="0" destOrd="0" presId="urn:microsoft.com/office/officeart/2005/8/layout/default"/>
    <dgm:cxn modelId="{E6DB116B-EE4F-8B42-8B90-33464E51780D}" type="presOf" srcId="{96BFEEB3-9D2B-4319-96F3-817F5D5578CC}" destId="{D1689364-69A8-BA46-9C3A-38F669402AD4}" srcOrd="0" destOrd="0" presId="urn:microsoft.com/office/officeart/2005/8/layout/default"/>
    <dgm:cxn modelId="{178CAE7D-38FF-7045-BD88-4888FD591C17}" type="presOf" srcId="{2C84B7B1-6437-8C46-A1B5-A30423D7C13C}" destId="{4C280DB6-C590-8A44-AD9A-CC9537CCD4ED}" srcOrd="0" destOrd="0" presId="urn:microsoft.com/office/officeart/2005/8/layout/default"/>
    <dgm:cxn modelId="{764CD486-05FF-354D-84C4-429111B2E54D}" type="presOf" srcId="{7622EF5D-B6F1-447E-8F05-DC60579862EB}" destId="{BC99D6C8-539D-CA4D-818F-6C027A4CCBB9}" srcOrd="0" destOrd="0" presId="urn:microsoft.com/office/officeart/2005/8/layout/default"/>
    <dgm:cxn modelId="{3024D78A-1FAA-CE41-94BB-2F86528F998C}" type="presOf" srcId="{DD17386C-32BA-4614-9155-C6C439B7567E}" destId="{8286B1DC-A5D8-CF4E-B0E2-E2F1A4698C6A}" srcOrd="0" destOrd="0" presId="urn:microsoft.com/office/officeart/2005/8/layout/default"/>
    <dgm:cxn modelId="{56B59B93-8441-4E97-93D5-AFF5C33FAE71}" srcId="{3594C106-0D59-475F-83CD-E2F0E789F166}" destId="{7622EF5D-B6F1-447E-8F05-DC60579862EB}" srcOrd="4" destOrd="0" parTransId="{870BD918-05CB-4FA1-B6D1-A8815BFED798}" sibTransId="{43B98C84-D1C0-44C2-92F8-9D54451380F0}"/>
    <dgm:cxn modelId="{5B2701A2-9885-F747-92A5-7FC7B9D7C6D2}" type="presOf" srcId="{1FD79D9F-C243-4627-BC51-F99AE4993C59}" destId="{608D94C6-E805-E642-9207-11C65CAF44AE}" srcOrd="0" destOrd="0" presId="urn:microsoft.com/office/officeart/2005/8/layout/default"/>
    <dgm:cxn modelId="{498DCBA7-5B15-43AA-BC09-36DD7FF306FC}" srcId="{3594C106-0D59-475F-83CD-E2F0E789F166}" destId="{96BFEEB3-9D2B-4319-96F3-817F5D5578CC}" srcOrd="5" destOrd="0" parTransId="{C5C01AFA-E6C8-465F-9CEA-A822A2C56BD9}" sibTransId="{98862344-17C9-437B-BA6B-A2F589E55BF7}"/>
    <dgm:cxn modelId="{0A9246B2-BAB0-4484-92DF-CED0147A4AB4}" srcId="{3594C106-0D59-475F-83CD-E2F0E789F166}" destId="{AD4F75AB-513B-4CBE-A6E4-5385B58CBD1F}" srcOrd="3" destOrd="0" parTransId="{9DAE382D-801C-453A-9567-1EF0DF207DCF}" sibTransId="{26A27134-3D88-42DA-BBC8-D149AB1CF89D}"/>
    <dgm:cxn modelId="{040C3EC1-BFF0-468A-BD56-218B1168F44C}" srcId="{3594C106-0D59-475F-83CD-E2F0E789F166}" destId="{DBB725D7-30FB-4FB9-B343-D6CB676EBD27}" srcOrd="7" destOrd="0" parTransId="{CC7A13D7-CF3D-4BA6-8F7E-9096A5B9B26E}" sibTransId="{BF2ED50D-4CF5-4C04-9C72-084CA6DE5FA4}"/>
    <dgm:cxn modelId="{BBD083C9-88DA-5B40-80AD-BB04220A81F0}" type="presOf" srcId="{5E6B4B75-5577-E846-B052-3935A02D30EA}" destId="{7DE4750C-C86A-6540-B0C4-45806DEAD7BE}" srcOrd="0" destOrd="0" presId="urn:microsoft.com/office/officeart/2005/8/layout/default"/>
    <dgm:cxn modelId="{3CC42CD2-A2BD-BC45-9A62-7828B4361982}" type="presOf" srcId="{9EDBDE62-BBCC-47CD-AF8D-76C7BD4815A2}" destId="{6EEB018E-C467-8D48-9A75-534B2B685193}" srcOrd="0" destOrd="0" presId="urn:microsoft.com/office/officeart/2005/8/layout/default"/>
    <dgm:cxn modelId="{39FE84DE-F98C-E24E-91CD-414C4A787401}" srcId="{3594C106-0D59-475F-83CD-E2F0E789F166}" destId="{5E6B4B75-5577-E846-B052-3935A02D30EA}" srcOrd="11" destOrd="0" parTransId="{03C3ECDA-9111-9943-A8EC-85ECAE041D5B}" sibTransId="{B2F4B2C1-3A82-CD47-B902-E41410154531}"/>
    <dgm:cxn modelId="{F53534E2-D85C-E84E-922F-5A5F2317B342}" type="presOf" srcId="{AD4F75AB-513B-4CBE-A6E4-5385B58CBD1F}" destId="{5604CF15-E3A5-7F4D-B263-CA0D66B9688A}" srcOrd="0" destOrd="0" presId="urn:microsoft.com/office/officeart/2005/8/layout/default"/>
    <dgm:cxn modelId="{55678DE6-EBAE-E141-A170-D1E931A81FE4}" type="presOf" srcId="{8CFEAA4A-3CB7-448D-A99C-CE91D97DD3EA}" destId="{619F95E6-2823-CB4F-AA77-2E516DC19133}" srcOrd="0" destOrd="0" presId="urn:microsoft.com/office/officeart/2005/8/layout/default"/>
    <dgm:cxn modelId="{0AAA8F9B-7CD5-3D4C-BBFF-6AC1A72FA71A}" type="presParOf" srcId="{9845BFBF-AA0D-294B-AC7D-DC5F4064699B}" destId="{92199F22-3263-A049-B442-D915C32FC6F6}" srcOrd="0" destOrd="0" presId="urn:microsoft.com/office/officeart/2005/8/layout/default"/>
    <dgm:cxn modelId="{636828BD-0796-2745-8323-29D8DE3C60DC}" type="presParOf" srcId="{9845BFBF-AA0D-294B-AC7D-DC5F4064699B}" destId="{E1F6FF5D-2F0E-F54F-8DBA-C115F91A1FE8}" srcOrd="1" destOrd="0" presId="urn:microsoft.com/office/officeart/2005/8/layout/default"/>
    <dgm:cxn modelId="{17C3975D-0632-D947-A326-462AAE175494}" type="presParOf" srcId="{9845BFBF-AA0D-294B-AC7D-DC5F4064699B}" destId="{7218D186-4BF6-8A49-8DBC-48F73D7A2FE3}" srcOrd="2" destOrd="0" presId="urn:microsoft.com/office/officeart/2005/8/layout/default"/>
    <dgm:cxn modelId="{F43072A5-A29A-DE49-98E7-0B86B6D02930}" type="presParOf" srcId="{9845BFBF-AA0D-294B-AC7D-DC5F4064699B}" destId="{2157FF38-DAB7-534C-854E-9F0AC509396A}" srcOrd="3" destOrd="0" presId="urn:microsoft.com/office/officeart/2005/8/layout/default"/>
    <dgm:cxn modelId="{26144481-E5DF-8B41-8E94-B3925245A147}" type="presParOf" srcId="{9845BFBF-AA0D-294B-AC7D-DC5F4064699B}" destId="{8286B1DC-A5D8-CF4E-B0E2-E2F1A4698C6A}" srcOrd="4" destOrd="0" presId="urn:microsoft.com/office/officeart/2005/8/layout/default"/>
    <dgm:cxn modelId="{A3352B33-706E-0146-BDA4-13A6AF32FE47}" type="presParOf" srcId="{9845BFBF-AA0D-294B-AC7D-DC5F4064699B}" destId="{ED59D72A-93C0-A14E-B504-0081E0B35B6E}" srcOrd="5" destOrd="0" presId="urn:microsoft.com/office/officeart/2005/8/layout/default"/>
    <dgm:cxn modelId="{9A316F5A-B8E8-5B41-9413-CA862BC79B63}" type="presParOf" srcId="{9845BFBF-AA0D-294B-AC7D-DC5F4064699B}" destId="{5604CF15-E3A5-7F4D-B263-CA0D66B9688A}" srcOrd="6" destOrd="0" presId="urn:microsoft.com/office/officeart/2005/8/layout/default"/>
    <dgm:cxn modelId="{09E355AC-3CA8-2B40-B9E8-4DD84D38E77F}" type="presParOf" srcId="{9845BFBF-AA0D-294B-AC7D-DC5F4064699B}" destId="{8689B9C3-FEAA-0343-B39A-41A9FCA7F7B7}" srcOrd="7" destOrd="0" presId="urn:microsoft.com/office/officeart/2005/8/layout/default"/>
    <dgm:cxn modelId="{FE00B2DD-E4B6-9B47-B954-240D80B4EA8C}" type="presParOf" srcId="{9845BFBF-AA0D-294B-AC7D-DC5F4064699B}" destId="{BC99D6C8-539D-CA4D-818F-6C027A4CCBB9}" srcOrd="8" destOrd="0" presId="urn:microsoft.com/office/officeart/2005/8/layout/default"/>
    <dgm:cxn modelId="{313F37F6-038C-3D4A-952E-C294F8C00045}" type="presParOf" srcId="{9845BFBF-AA0D-294B-AC7D-DC5F4064699B}" destId="{06B39232-81EE-7D41-AFD3-F12804481A58}" srcOrd="9" destOrd="0" presId="urn:microsoft.com/office/officeart/2005/8/layout/default"/>
    <dgm:cxn modelId="{3E7FB7B3-FBB9-314F-AD7E-D80D87AF4E30}" type="presParOf" srcId="{9845BFBF-AA0D-294B-AC7D-DC5F4064699B}" destId="{D1689364-69A8-BA46-9C3A-38F669402AD4}" srcOrd="10" destOrd="0" presId="urn:microsoft.com/office/officeart/2005/8/layout/default"/>
    <dgm:cxn modelId="{E908D359-E894-FA40-8128-2390936A640B}" type="presParOf" srcId="{9845BFBF-AA0D-294B-AC7D-DC5F4064699B}" destId="{0D7308ED-B537-6048-BE0A-A7E021D8AD87}" srcOrd="11" destOrd="0" presId="urn:microsoft.com/office/officeart/2005/8/layout/default"/>
    <dgm:cxn modelId="{23EAE481-F1BC-1140-AA03-963A9E366201}" type="presParOf" srcId="{9845BFBF-AA0D-294B-AC7D-DC5F4064699B}" destId="{619F95E6-2823-CB4F-AA77-2E516DC19133}" srcOrd="12" destOrd="0" presId="urn:microsoft.com/office/officeart/2005/8/layout/default"/>
    <dgm:cxn modelId="{A1F65081-F6AB-AA40-AC92-9E41B759FD9D}" type="presParOf" srcId="{9845BFBF-AA0D-294B-AC7D-DC5F4064699B}" destId="{2EC21668-BEC2-C34D-8B3C-F04F2B118E58}" srcOrd="13" destOrd="0" presId="urn:microsoft.com/office/officeart/2005/8/layout/default"/>
    <dgm:cxn modelId="{0577842C-43A8-4E41-A2A8-CD49B2C135DE}" type="presParOf" srcId="{9845BFBF-AA0D-294B-AC7D-DC5F4064699B}" destId="{50CE927B-FBED-A64B-9979-7C5FDE5DA6E2}" srcOrd="14" destOrd="0" presId="urn:microsoft.com/office/officeart/2005/8/layout/default"/>
    <dgm:cxn modelId="{2CB3BA08-56A5-904C-946C-85E251E346FE}" type="presParOf" srcId="{9845BFBF-AA0D-294B-AC7D-DC5F4064699B}" destId="{40713974-38B8-BC4D-9829-F6248F3FBF59}" srcOrd="15" destOrd="0" presId="urn:microsoft.com/office/officeart/2005/8/layout/default"/>
    <dgm:cxn modelId="{5BAEBBDB-632E-1941-BC74-F1772AF7E42A}" type="presParOf" srcId="{9845BFBF-AA0D-294B-AC7D-DC5F4064699B}" destId="{6EEB018E-C467-8D48-9A75-534B2B685193}" srcOrd="16" destOrd="0" presId="urn:microsoft.com/office/officeart/2005/8/layout/default"/>
    <dgm:cxn modelId="{72AC6C0A-0CDE-8E4C-BAD8-FC896F07B55E}" type="presParOf" srcId="{9845BFBF-AA0D-294B-AC7D-DC5F4064699B}" destId="{3B2D06C8-884C-5647-8645-EC45B5E0F4F2}" srcOrd="17" destOrd="0" presId="urn:microsoft.com/office/officeart/2005/8/layout/default"/>
    <dgm:cxn modelId="{241E29EE-390B-A34D-84B0-8BEA0992BB95}" type="presParOf" srcId="{9845BFBF-AA0D-294B-AC7D-DC5F4064699B}" destId="{608D94C6-E805-E642-9207-11C65CAF44AE}" srcOrd="18" destOrd="0" presId="urn:microsoft.com/office/officeart/2005/8/layout/default"/>
    <dgm:cxn modelId="{348AECE2-C907-4D4A-8574-39E374722326}" type="presParOf" srcId="{9845BFBF-AA0D-294B-AC7D-DC5F4064699B}" destId="{C87B6237-62B1-684F-B6F7-9DE0D88E27C3}" srcOrd="19" destOrd="0" presId="urn:microsoft.com/office/officeart/2005/8/layout/default"/>
    <dgm:cxn modelId="{EB8975AB-2AC2-C847-98D0-D9659FBCE617}" type="presParOf" srcId="{9845BFBF-AA0D-294B-AC7D-DC5F4064699B}" destId="{4C280DB6-C590-8A44-AD9A-CC9537CCD4ED}" srcOrd="20" destOrd="0" presId="urn:microsoft.com/office/officeart/2005/8/layout/default"/>
    <dgm:cxn modelId="{C03C1E7A-7620-CD4E-AC20-5B24D10CB58A}" type="presParOf" srcId="{9845BFBF-AA0D-294B-AC7D-DC5F4064699B}" destId="{FDE76BBC-115B-574D-85BE-F7196036855B}" srcOrd="21" destOrd="0" presId="urn:microsoft.com/office/officeart/2005/8/layout/default"/>
    <dgm:cxn modelId="{9FFA9607-F80D-7842-8871-7999F5E19C89}" type="presParOf" srcId="{9845BFBF-AA0D-294B-AC7D-DC5F4064699B}" destId="{7DE4750C-C86A-6540-B0C4-45806DEAD7BE}"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5E0A9-BE16-4349-B160-E92D0A5EA18F}">
      <dsp:nvSpPr>
        <dsp:cNvPr id="0" name=""/>
        <dsp:cNvSpPr/>
      </dsp:nvSpPr>
      <dsp:spPr>
        <a:xfrm>
          <a:off x="2088" y="44167"/>
          <a:ext cx="4453181" cy="354862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u="sng" kern="1200" dirty="0"/>
            <a:t>Complexity is the New Normal</a:t>
          </a:r>
        </a:p>
        <a:p>
          <a:pPr marL="0" lvl="0" indent="0" algn="ctr" defTabSz="889000">
            <a:lnSpc>
              <a:spcPct val="90000"/>
            </a:lnSpc>
            <a:spcBef>
              <a:spcPct val="0"/>
            </a:spcBef>
            <a:spcAft>
              <a:spcPct val="35000"/>
            </a:spcAft>
            <a:buNone/>
          </a:pPr>
          <a:br>
            <a:rPr lang="en-US" sz="1800" b="0" i="0" kern="1200" dirty="0"/>
          </a:br>
          <a:r>
            <a:rPr lang="en-US" sz="1800" b="0" i="0" kern="1200" dirty="0"/>
            <a:t>We tend to address social ills by first assigning responsibility for who should “fix” the problem and then looking for single “silver bullet” solutions. But complex problems require different management strategies and leadership.</a:t>
          </a:r>
          <a:endParaRPr lang="en-US" sz="1800" kern="1200" dirty="0"/>
        </a:p>
      </dsp:txBody>
      <dsp:txXfrm>
        <a:off x="106024" y="148103"/>
        <a:ext cx="4245309" cy="3340756"/>
      </dsp:txXfrm>
    </dsp:sp>
    <dsp:sp modelId="{142BDD30-A09E-5543-ADB4-8B140DB7E42D}">
      <dsp:nvSpPr>
        <dsp:cNvPr id="0" name=""/>
        <dsp:cNvSpPr/>
      </dsp:nvSpPr>
      <dsp:spPr>
        <a:xfrm>
          <a:off x="4900587" y="1266286"/>
          <a:ext cx="944074" cy="1104389"/>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900587" y="1487164"/>
        <a:ext cx="660852" cy="662633"/>
      </dsp:txXfrm>
    </dsp:sp>
    <dsp:sp modelId="{EC1A6AF8-20F3-FD41-8769-C5BF27C8EE89}">
      <dsp:nvSpPr>
        <dsp:cNvPr id="0" name=""/>
        <dsp:cNvSpPr/>
      </dsp:nvSpPr>
      <dsp:spPr>
        <a:xfrm>
          <a:off x="6236542" y="44167"/>
          <a:ext cx="4453181" cy="354862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t>We often assign responsibility to “fix” problems to an individual, unit of government, or social services agency. To manage complex problems, we have to recognize that change must occur simultaneously at multiple levels – the individual, the family, the community, service providers, governing bodies, etc.  If we fail to recognize the need for calibrated and synchronized action   across the ecosystem of these   interrelated responsibilities,                     we will not make progress.</a:t>
          </a:r>
          <a:endParaRPr lang="en-US" sz="1800" kern="1200" dirty="0"/>
        </a:p>
      </dsp:txBody>
      <dsp:txXfrm>
        <a:off x="6340478" y="148103"/>
        <a:ext cx="4245309" cy="33407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070119-EAAA-2E40-B049-BAD649D62345}">
      <dsp:nvSpPr>
        <dsp:cNvPr id="0" name=""/>
        <dsp:cNvSpPr/>
      </dsp:nvSpPr>
      <dsp:spPr>
        <a:xfrm rot="16200000">
          <a:off x="167" y="1670444"/>
          <a:ext cx="1924284" cy="1924284"/>
        </a:xfrm>
        <a:prstGeom prst="downArrow">
          <a:avLst>
            <a:gd name="adj1" fmla="val 50000"/>
            <a:gd name="adj2" fmla="val 35000"/>
          </a:avLst>
        </a:prstGeom>
        <a:solidFill>
          <a:schemeClr val="tx1">
            <a:lumMod val="85000"/>
            <a:lumOff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100000"/>
            </a:lnSpc>
            <a:spcBef>
              <a:spcPct val="0"/>
            </a:spcBef>
            <a:spcAft>
              <a:spcPts val="0"/>
            </a:spcAft>
            <a:buNone/>
          </a:pPr>
          <a:r>
            <a:rPr lang="en-US" sz="1600" kern="1200" dirty="0">
              <a:latin typeface="+mn-lt"/>
              <a:cs typeface="Dubai" panose="020B0503030403030204" pitchFamily="34" charset="-78"/>
            </a:rPr>
            <a:t>Meeting the Needs of the Client</a:t>
          </a:r>
        </a:p>
      </dsp:txBody>
      <dsp:txXfrm rot="5400000">
        <a:off x="167" y="2151515"/>
        <a:ext cx="1587534" cy="962142"/>
      </dsp:txXfrm>
    </dsp:sp>
    <dsp:sp modelId="{6CD22451-784F-CF4E-A5BF-070A1EABF342}">
      <dsp:nvSpPr>
        <dsp:cNvPr id="0" name=""/>
        <dsp:cNvSpPr/>
      </dsp:nvSpPr>
      <dsp:spPr>
        <a:xfrm rot="5400000">
          <a:off x="2117531" y="1670444"/>
          <a:ext cx="1924284" cy="1924284"/>
        </a:xfrm>
        <a:prstGeom prst="downArrow">
          <a:avLst>
            <a:gd name="adj1" fmla="val 50000"/>
            <a:gd name="adj2" fmla="val 35000"/>
          </a:avLst>
        </a:prstGeom>
        <a:solidFill>
          <a:schemeClr val="tx1">
            <a:lumMod val="85000"/>
            <a:lumOff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100000"/>
            </a:lnSpc>
            <a:spcBef>
              <a:spcPct val="0"/>
            </a:spcBef>
            <a:spcAft>
              <a:spcPts val="0"/>
            </a:spcAft>
            <a:buNone/>
          </a:pPr>
          <a:r>
            <a:rPr lang="en-US" sz="1600" kern="1200" dirty="0">
              <a:latin typeface="+mn-lt"/>
              <a:cs typeface="Dubai" panose="020B0503030403030204" pitchFamily="34" charset="-78"/>
            </a:rPr>
            <a:t>Within the Needs of Our Community</a:t>
          </a:r>
        </a:p>
      </dsp:txBody>
      <dsp:txXfrm rot="-5400000">
        <a:off x="2454281" y="2151515"/>
        <a:ext cx="1587534" cy="9621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99F22-3263-A049-B442-D915C32FC6F6}">
      <dsp:nvSpPr>
        <dsp:cNvPr id="0" name=""/>
        <dsp:cNvSpPr/>
      </dsp:nvSpPr>
      <dsp:spPr>
        <a:xfrm>
          <a:off x="108738" y="586"/>
          <a:ext cx="1928226" cy="115693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dirty="0">
              <a:latin typeface="+mn-lt"/>
            </a:rPr>
            <a:t>Strong Continuum of Care and HSAC advocacy</a:t>
          </a:r>
        </a:p>
      </dsp:txBody>
      <dsp:txXfrm>
        <a:off x="108738" y="586"/>
        <a:ext cx="1928226" cy="1156935"/>
      </dsp:txXfrm>
    </dsp:sp>
    <dsp:sp modelId="{7218D186-4BF6-8A49-8DBC-48F73D7A2FE3}">
      <dsp:nvSpPr>
        <dsp:cNvPr id="0" name=""/>
        <dsp:cNvSpPr/>
      </dsp:nvSpPr>
      <dsp:spPr>
        <a:xfrm>
          <a:off x="2229787" y="586"/>
          <a:ext cx="1928226" cy="1156935"/>
        </a:xfrm>
        <a:prstGeom prst="rect">
          <a:avLst/>
        </a:prstGeom>
        <a:solidFill>
          <a:schemeClr val="accent2">
            <a:hueOff val="-37019"/>
            <a:satOff val="-317"/>
            <a:lumOff val="-21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dirty="0">
              <a:latin typeface="+mn-lt"/>
            </a:rPr>
            <a:t>Housing First system orientation, response and outreach</a:t>
          </a:r>
        </a:p>
      </dsp:txBody>
      <dsp:txXfrm>
        <a:off x="2229787" y="586"/>
        <a:ext cx="1928226" cy="1156935"/>
      </dsp:txXfrm>
    </dsp:sp>
    <dsp:sp modelId="{8286B1DC-A5D8-CF4E-B0E2-E2F1A4698C6A}">
      <dsp:nvSpPr>
        <dsp:cNvPr id="0" name=""/>
        <dsp:cNvSpPr/>
      </dsp:nvSpPr>
      <dsp:spPr>
        <a:xfrm>
          <a:off x="4350836" y="586"/>
          <a:ext cx="1928226" cy="1156935"/>
        </a:xfrm>
        <a:prstGeom prst="rect">
          <a:avLst/>
        </a:prstGeom>
        <a:solidFill>
          <a:schemeClr val="accent2">
            <a:hueOff val="-74039"/>
            <a:satOff val="-635"/>
            <a:lumOff val="-42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dirty="0">
              <a:latin typeface="+mn-lt"/>
            </a:rPr>
            <a:t>Homeless Prevention services and funds available</a:t>
          </a:r>
        </a:p>
      </dsp:txBody>
      <dsp:txXfrm>
        <a:off x="4350836" y="586"/>
        <a:ext cx="1928226" cy="1156935"/>
      </dsp:txXfrm>
    </dsp:sp>
    <dsp:sp modelId="{5604CF15-E3A5-7F4D-B263-CA0D66B9688A}">
      <dsp:nvSpPr>
        <dsp:cNvPr id="0" name=""/>
        <dsp:cNvSpPr/>
      </dsp:nvSpPr>
      <dsp:spPr>
        <a:xfrm>
          <a:off x="6471885" y="586"/>
          <a:ext cx="1928226" cy="1156935"/>
        </a:xfrm>
        <a:prstGeom prst="rect">
          <a:avLst/>
        </a:prstGeom>
        <a:solidFill>
          <a:schemeClr val="accent2">
            <a:hueOff val="-111058"/>
            <a:satOff val="-952"/>
            <a:lumOff val="-63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dirty="0">
              <a:latin typeface="+mn-lt"/>
            </a:rPr>
            <a:t>Government,        non-profit                and faith-based collaborative / engagement</a:t>
          </a:r>
        </a:p>
      </dsp:txBody>
      <dsp:txXfrm>
        <a:off x="6471885" y="586"/>
        <a:ext cx="1928226" cy="1156935"/>
      </dsp:txXfrm>
    </dsp:sp>
    <dsp:sp modelId="{BC99D6C8-539D-CA4D-818F-6C027A4CCBB9}">
      <dsp:nvSpPr>
        <dsp:cNvPr id="0" name=""/>
        <dsp:cNvSpPr/>
      </dsp:nvSpPr>
      <dsp:spPr>
        <a:xfrm>
          <a:off x="8592935" y="586"/>
          <a:ext cx="1928226" cy="1156935"/>
        </a:xfrm>
        <a:prstGeom prst="rect">
          <a:avLst/>
        </a:prstGeom>
        <a:solidFill>
          <a:schemeClr val="accent2">
            <a:hueOff val="-148077"/>
            <a:satOff val="-1269"/>
            <a:lumOff val="-84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dirty="0">
              <a:latin typeface="+mn-lt"/>
            </a:rPr>
            <a:t>Coordinated Assessment Tools: HPQ, VI-SPDAT, and By-Name List</a:t>
          </a:r>
        </a:p>
      </dsp:txBody>
      <dsp:txXfrm>
        <a:off x="8592935" y="586"/>
        <a:ext cx="1928226" cy="1156935"/>
      </dsp:txXfrm>
    </dsp:sp>
    <dsp:sp modelId="{D1689364-69A8-BA46-9C3A-38F669402AD4}">
      <dsp:nvSpPr>
        <dsp:cNvPr id="0" name=""/>
        <dsp:cNvSpPr/>
      </dsp:nvSpPr>
      <dsp:spPr>
        <a:xfrm>
          <a:off x="108738" y="1350345"/>
          <a:ext cx="1928226" cy="1156935"/>
        </a:xfrm>
        <a:prstGeom prst="rect">
          <a:avLst/>
        </a:prstGeom>
        <a:solidFill>
          <a:schemeClr val="accent2">
            <a:hueOff val="-185097"/>
            <a:satOff val="-1586"/>
            <a:lumOff val="-105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dirty="0">
              <a:latin typeface="+mn-lt"/>
            </a:rPr>
            <a:t>Voucher set-asides  and prioritization to increase housing</a:t>
          </a:r>
        </a:p>
      </dsp:txBody>
      <dsp:txXfrm>
        <a:off x="108738" y="1350345"/>
        <a:ext cx="1928226" cy="1156935"/>
      </dsp:txXfrm>
    </dsp:sp>
    <dsp:sp modelId="{619F95E6-2823-CB4F-AA77-2E516DC19133}">
      <dsp:nvSpPr>
        <dsp:cNvPr id="0" name=""/>
        <dsp:cNvSpPr/>
      </dsp:nvSpPr>
      <dsp:spPr>
        <a:xfrm>
          <a:off x="2229787" y="1350345"/>
          <a:ext cx="1928226" cy="1156935"/>
        </a:xfrm>
        <a:prstGeom prst="rect">
          <a:avLst/>
        </a:prstGeom>
        <a:solidFill>
          <a:schemeClr val="accent2">
            <a:hueOff val="-222116"/>
            <a:satOff val="-1904"/>
            <a:lumOff val="-126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dirty="0">
              <a:latin typeface="+mn-lt"/>
            </a:rPr>
            <a:t>Monthly meetings, case conferencing, integrating additional partners</a:t>
          </a:r>
        </a:p>
      </dsp:txBody>
      <dsp:txXfrm>
        <a:off x="2229787" y="1350345"/>
        <a:ext cx="1928226" cy="1156935"/>
      </dsp:txXfrm>
    </dsp:sp>
    <dsp:sp modelId="{50CE927B-FBED-A64B-9979-7C5FDE5DA6E2}">
      <dsp:nvSpPr>
        <dsp:cNvPr id="0" name=""/>
        <dsp:cNvSpPr/>
      </dsp:nvSpPr>
      <dsp:spPr>
        <a:xfrm>
          <a:off x="4350836" y="1350345"/>
          <a:ext cx="1928226" cy="1156935"/>
        </a:xfrm>
        <a:prstGeom prst="rect">
          <a:avLst/>
        </a:prstGeom>
        <a:solidFill>
          <a:schemeClr val="accent2">
            <a:hueOff val="-259135"/>
            <a:satOff val="-2221"/>
            <a:lumOff val="-147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dirty="0">
              <a:latin typeface="+mn-lt"/>
            </a:rPr>
            <a:t>Good relationships with law enforcement, first responders, and local hospitals</a:t>
          </a:r>
        </a:p>
      </dsp:txBody>
      <dsp:txXfrm>
        <a:off x="4350836" y="1350345"/>
        <a:ext cx="1928226" cy="1156935"/>
      </dsp:txXfrm>
    </dsp:sp>
    <dsp:sp modelId="{6EEB018E-C467-8D48-9A75-534B2B685193}">
      <dsp:nvSpPr>
        <dsp:cNvPr id="0" name=""/>
        <dsp:cNvSpPr/>
      </dsp:nvSpPr>
      <dsp:spPr>
        <a:xfrm>
          <a:off x="6471885" y="1350345"/>
          <a:ext cx="1928226" cy="1156935"/>
        </a:xfrm>
        <a:prstGeom prst="rect">
          <a:avLst/>
        </a:prstGeom>
        <a:solidFill>
          <a:schemeClr val="accent2">
            <a:hueOff val="-296155"/>
            <a:satOff val="-2538"/>
            <a:lumOff val="-168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dirty="0">
              <a:latin typeface="+mn-lt"/>
            </a:rPr>
            <a:t>Expansive community involvement, engagement,            and education</a:t>
          </a:r>
        </a:p>
      </dsp:txBody>
      <dsp:txXfrm>
        <a:off x="6471885" y="1350345"/>
        <a:ext cx="1928226" cy="1156935"/>
      </dsp:txXfrm>
    </dsp:sp>
    <dsp:sp modelId="{608D94C6-E805-E642-9207-11C65CAF44AE}">
      <dsp:nvSpPr>
        <dsp:cNvPr id="0" name=""/>
        <dsp:cNvSpPr/>
      </dsp:nvSpPr>
      <dsp:spPr>
        <a:xfrm>
          <a:off x="8592935" y="1350345"/>
          <a:ext cx="1928226" cy="1156935"/>
        </a:xfrm>
        <a:prstGeom prst="rect">
          <a:avLst/>
        </a:prstGeom>
        <a:solidFill>
          <a:schemeClr val="accent2">
            <a:hueOff val="-333174"/>
            <a:satOff val="-2855"/>
            <a:lumOff val="-189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dirty="0">
              <a:latin typeface="+mn-lt"/>
            </a:rPr>
            <a:t>Diversion,             when possible</a:t>
          </a:r>
        </a:p>
      </dsp:txBody>
      <dsp:txXfrm>
        <a:off x="8592935" y="1350345"/>
        <a:ext cx="1928226" cy="1156935"/>
      </dsp:txXfrm>
    </dsp:sp>
    <dsp:sp modelId="{4C280DB6-C590-8A44-AD9A-CC9537CCD4ED}">
      <dsp:nvSpPr>
        <dsp:cNvPr id="0" name=""/>
        <dsp:cNvSpPr/>
      </dsp:nvSpPr>
      <dsp:spPr>
        <a:xfrm>
          <a:off x="3290312" y="2700103"/>
          <a:ext cx="1928226" cy="1156935"/>
        </a:xfrm>
        <a:prstGeom prst="rect">
          <a:avLst/>
        </a:prstGeom>
        <a:solidFill>
          <a:schemeClr val="accent2">
            <a:hueOff val="-370193"/>
            <a:satOff val="-3173"/>
            <a:lumOff val="-210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dirty="0">
              <a:latin typeface="+mn-lt"/>
            </a:rPr>
            <a:t>Low Barrier,    Housing-Focused Shelter</a:t>
          </a:r>
        </a:p>
      </dsp:txBody>
      <dsp:txXfrm>
        <a:off x="3290312" y="2700103"/>
        <a:ext cx="1928226" cy="1156935"/>
      </dsp:txXfrm>
    </dsp:sp>
    <dsp:sp modelId="{7DE4750C-C86A-6540-B0C4-45806DEAD7BE}">
      <dsp:nvSpPr>
        <dsp:cNvPr id="0" name=""/>
        <dsp:cNvSpPr/>
      </dsp:nvSpPr>
      <dsp:spPr>
        <a:xfrm>
          <a:off x="5411361" y="2700103"/>
          <a:ext cx="1928226" cy="1156935"/>
        </a:xfrm>
        <a:prstGeom prst="rect">
          <a:avLst/>
        </a:prstGeom>
        <a:solidFill>
          <a:schemeClr val="accent2">
            <a:hueOff val="-407213"/>
            <a:satOff val="-3490"/>
            <a:lumOff val="-231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n-lt"/>
            </a:rPr>
            <a:t>Political Will</a:t>
          </a:r>
        </a:p>
      </dsp:txBody>
      <dsp:txXfrm>
        <a:off x="5411361" y="2700103"/>
        <a:ext cx="1928226" cy="115693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866FA1-85CC-47A8-912B-97399B73AEAF}" type="datetimeFigureOut">
              <a:rPr lang="en-US" smtClean="0"/>
              <a:t>4/2/24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074598-2425-4117-9EF6-8BD54E7C3D9B}" type="slidenum">
              <a:rPr lang="en-US" smtClean="0"/>
              <a:t>‹#›</a:t>
            </a:fld>
            <a:endParaRPr lang="en-US" dirty="0"/>
          </a:p>
        </p:txBody>
      </p:sp>
    </p:spTree>
    <p:extLst>
      <p:ext uri="{BB962C8B-B14F-4D97-AF65-F5344CB8AC3E}">
        <p14:creationId xmlns:p14="http://schemas.microsoft.com/office/powerpoint/2010/main" val="334640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solidFill>
              </a:rPr>
              <a:t>Because of its mission and organizational structure, the HHH center provides a unique opportunity to nurture a culture built on collaboration, learning and shared services.</a:t>
            </a:r>
            <a:br>
              <a:rPr lang="en-US" sz="1200" dirty="0">
                <a:solidFill>
                  <a:schemeClr val="bg1"/>
                </a:solidFill>
              </a:rPr>
            </a:br>
            <a:br>
              <a:rPr lang="en-US" sz="1200" dirty="0">
                <a:solidFill>
                  <a:schemeClr val="bg1"/>
                </a:solidFill>
              </a:rPr>
            </a:br>
            <a:r>
              <a:rPr lang="en-US" sz="1200" dirty="0">
                <a:solidFill>
                  <a:schemeClr val="bg1"/>
                </a:solidFill>
              </a:rPr>
              <a:t>The center is a focal point and single location for a broad range of services directed to people who are homeless or need assistance connecting with services needed to ensure successful reentry into society. </a:t>
            </a:r>
            <a:br>
              <a:rPr lang="en-US" sz="1200" dirty="0">
                <a:solidFill>
                  <a:schemeClr val="bg1"/>
                </a:solidFill>
              </a:rPr>
            </a:br>
            <a:br>
              <a:rPr lang="en-US" sz="1200" dirty="0">
                <a:solidFill>
                  <a:schemeClr val="bg1"/>
                </a:solidFill>
              </a:rPr>
            </a:br>
            <a:r>
              <a:rPr lang="en-US" sz="1200" dirty="0">
                <a:solidFill>
                  <a:schemeClr val="bg1"/>
                </a:solidFill>
              </a:rPr>
              <a:t>It offers the opportunity for agencies to craft collaborations that improve the effectiveness of their efforts while reducing their cost.</a:t>
            </a:r>
            <a:endParaRPr lang="en-US" dirty="0"/>
          </a:p>
        </p:txBody>
      </p:sp>
      <p:sp>
        <p:nvSpPr>
          <p:cNvPr id="4" name="Slide Number Placeholder 3"/>
          <p:cNvSpPr>
            <a:spLocks noGrp="1"/>
          </p:cNvSpPr>
          <p:nvPr>
            <p:ph type="sldNum" sz="quarter" idx="5"/>
          </p:nvPr>
        </p:nvSpPr>
        <p:spPr/>
        <p:txBody>
          <a:bodyPr/>
          <a:lstStyle/>
          <a:p>
            <a:fld id="{BE074598-2425-4117-9EF6-8BD54E7C3D9B}" type="slidenum">
              <a:rPr lang="en-US" smtClean="0"/>
              <a:t>3</a:t>
            </a:fld>
            <a:endParaRPr lang="en-US" dirty="0"/>
          </a:p>
        </p:txBody>
      </p:sp>
    </p:spTree>
    <p:extLst>
      <p:ext uri="{BB962C8B-B14F-4D97-AF65-F5344CB8AC3E}">
        <p14:creationId xmlns:p14="http://schemas.microsoft.com/office/powerpoint/2010/main" val="2216619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AEF9EC-8318-4FF6-847E-A85BBD2B7E49}" type="slidenum">
              <a:rPr lang="en-US" smtClean="0"/>
              <a:t>4</a:t>
            </a:fld>
            <a:endParaRPr lang="en-US" dirty="0"/>
          </a:p>
        </p:txBody>
      </p:sp>
    </p:spTree>
    <p:extLst>
      <p:ext uri="{BB962C8B-B14F-4D97-AF65-F5344CB8AC3E}">
        <p14:creationId xmlns:p14="http://schemas.microsoft.com/office/powerpoint/2010/main" val="3940682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AEF9EC-8318-4FF6-847E-A85BBD2B7E49}" type="slidenum">
              <a:rPr lang="en-US" smtClean="0"/>
              <a:t>15</a:t>
            </a:fld>
            <a:endParaRPr lang="en-US" dirty="0"/>
          </a:p>
        </p:txBody>
      </p:sp>
    </p:spTree>
    <p:extLst>
      <p:ext uri="{BB962C8B-B14F-4D97-AF65-F5344CB8AC3E}">
        <p14:creationId xmlns:p14="http://schemas.microsoft.com/office/powerpoint/2010/main" val="3310421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AEF9EC-8318-4FF6-847E-A85BBD2B7E49}" type="slidenum">
              <a:rPr lang="en-US" smtClean="0"/>
              <a:t>16</a:t>
            </a:fld>
            <a:endParaRPr lang="en-US" dirty="0"/>
          </a:p>
        </p:txBody>
      </p:sp>
    </p:spTree>
    <p:extLst>
      <p:ext uri="{BB962C8B-B14F-4D97-AF65-F5344CB8AC3E}">
        <p14:creationId xmlns:p14="http://schemas.microsoft.com/office/powerpoint/2010/main" val="1482064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AEF9EC-8318-4FF6-847E-A85BBD2B7E49}" type="slidenum">
              <a:rPr lang="en-US" smtClean="0"/>
              <a:t>17</a:t>
            </a:fld>
            <a:endParaRPr lang="en-US" dirty="0"/>
          </a:p>
        </p:txBody>
      </p:sp>
    </p:spTree>
    <p:extLst>
      <p:ext uri="{BB962C8B-B14F-4D97-AF65-F5344CB8AC3E}">
        <p14:creationId xmlns:p14="http://schemas.microsoft.com/office/powerpoint/2010/main" val="1425288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2F3E8B1C-86EF-43CF-8304-249481088644}" type="datetimeFigureOut">
              <a:rPr lang="en-US" smtClean="0"/>
              <a:t>4/2/24</a:t>
            </a:fld>
            <a:endParaRPr lang="en-US" dirty="0"/>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C3DB2ADC-AF19-4574-8C10-79B5B04FCA27}" type="slidenum">
              <a:rPr lang="en-US" smtClean="0"/>
              <a:t>‹#›</a:t>
            </a:fld>
            <a:endParaRPr lang="en-US" dirty="0"/>
          </a:p>
        </p:txBody>
      </p:sp>
    </p:spTree>
    <p:extLst>
      <p:ext uri="{BB962C8B-B14F-4D97-AF65-F5344CB8AC3E}">
        <p14:creationId xmlns:p14="http://schemas.microsoft.com/office/powerpoint/2010/main" val="1158285141"/>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2F3E8B1C-86EF-43CF-8304-249481088644}" type="datetimeFigureOut">
              <a:rPr lang="en-US" smtClean="0"/>
              <a:t>4/2/24</a:t>
            </a:fld>
            <a:endParaRPr lang="en-US" dirty="0"/>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C3DB2ADC-AF19-4574-8C10-79B5B04FCA27}" type="slidenum">
              <a:rPr lang="en-US" smtClean="0"/>
              <a:t>‹#›</a:t>
            </a:fld>
            <a:endParaRPr lang="en-US" dirty="0"/>
          </a:p>
        </p:txBody>
      </p:sp>
    </p:spTree>
    <p:extLst>
      <p:ext uri="{BB962C8B-B14F-4D97-AF65-F5344CB8AC3E}">
        <p14:creationId xmlns:p14="http://schemas.microsoft.com/office/powerpoint/2010/main" val="109259546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2F3E8B1C-86EF-43CF-8304-249481088644}" type="datetimeFigureOut">
              <a:rPr lang="en-US" smtClean="0"/>
              <a:t>4/2/24</a:t>
            </a:fld>
            <a:endParaRPr lang="en-US" dirty="0"/>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C3DB2ADC-AF19-4574-8C10-79B5B04FCA27}" type="slidenum">
              <a:rPr lang="en-US" smtClean="0"/>
              <a:t>‹#›</a:t>
            </a:fld>
            <a:endParaRPr lang="en-US" dirty="0"/>
          </a:p>
        </p:txBody>
      </p:sp>
    </p:spTree>
    <p:extLst>
      <p:ext uri="{BB962C8B-B14F-4D97-AF65-F5344CB8AC3E}">
        <p14:creationId xmlns:p14="http://schemas.microsoft.com/office/powerpoint/2010/main" val="1793336588"/>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non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5891005"/>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3097" y="785702"/>
            <a:ext cx="11234375" cy="2342708"/>
          </a:xfrm>
        </p:spPr>
        <p:txBody>
          <a:bodyPr anchor="b">
            <a:normAutofit/>
          </a:bodyPr>
          <a:lstStyle>
            <a:lvl1pPr>
              <a:defRPr sz="4800" baseline="0">
                <a:solidFill>
                  <a:srgbClr val="005191"/>
                </a:solidFill>
              </a:defRPr>
            </a:lvl1pPr>
          </a:lstStyle>
          <a:p>
            <a:r>
              <a:rPr lang="en-US"/>
              <a:t>TITLE IN ALL CAPS – ARIAL NARROW, BOLD, 48PT</a:t>
            </a:r>
          </a:p>
        </p:txBody>
      </p:sp>
      <p:sp>
        <p:nvSpPr>
          <p:cNvPr id="4" name="Text Placeholder 2"/>
          <p:cNvSpPr>
            <a:spLocks noGrp="1"/>
          </p:cNvSpPr>
          <p:nvPr>
            <p:ph type="body" idx="1" hasCustomPrompt="1"/>
          </p:nvPr>
        </p:nvSpPr>
        <p:spPr>
          <a:xfrm>
            <a:off x="643097" y="3125026"/>
            <a:ext cx="11234375" cy="1503572"/>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in upper/lowercase, Arial, 24 </a:t>
            </a:r>
            <a:r>
              <a:rPr lang="en-US" err="1"/>
              <a:t>pt</a:t>
            </a:r>
            <a:endParaRPr lang="en-US"/>
          </a:p>
        </p:txBody>
      </p:sp>
    </p:spTree>
    <p:extLst>
      <p:ext uri="{BB962C8B-B14F-4D97-AF65-F5344CB8AC3E}">
        <p14:creationId xmlns:p14="http://schemas.microsoft.com/office/powerpoint/2010/main" val="3037933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143" y="365125"/>
            <a:ext cx="11224009" cy="1325563"/>
          </a:xfrm>
          <a:prstGeom prst="rect">
            <a:avLst/>
          </a:prstGeom>
        </p:spPr>
        <p:txBody>
          <a:bodyPr/>
          <a:lstStyle>
            <a:lvl1pPr>
              <a:defRPr>
                <a:solidFill>
                  <a:srgbClr val="005191"/>
                </a:solidFill>
              </a:defRPr>
            </a:lvl1pPr>
          </a:lstStyle>
          <a:p>
            <a:r>
              <a:rPr lang="en-US"/>
              <a:t>TITLE IN ALL CAPS – AIRAL NARROW, BOLD, 44PT</a:t>
            </a:r>
          </a:p>
        </p:txBody>
      </p:sp>
      <p:sp>
        <p:nvSpPr>
          <p:cNvPr id="3" name="Content Placeholder 2"/>
          <p:cNvSpPr>
            <a:spLocks noGrp="1"/>
          </p:cNvSpPr>
          <p:nvPr>
            <p:ph idx="1" hasCustomPrompt="1"/>
          </p:nvPr>
        </p:nvSpPr>
        <p:spPr>
          <a:xfrm>
            <a:off x="651333" y="1799988"/>
            <a:ext cx="11225819" cy="3489859"/>
          </a:xfrm>
          <a:prstGeom prst="rect">
            <a:avLst/>
          </a:prstGeom>
        </p:spPr>
        <p:txBody>
          <a:bodyPr/>
          <a:lstStyle>
            <a:lvl1pPr>
              <a:defRPr/>
            </a:lvl1pPr>
          </a:lstStyle>
          <a:p>
            <a:pPr lvl="0"/>
            <a:r>
              <a:rPr lang="en-US"/>
              <a:t>Copy should be in Arial, 24 pt. </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A5264B-CDD4-8B4B-953F-DBCD72401211}"/>
              </a:ext>
            </a:extLst>
          </p:cNvPr>
          <p:cNvCxnSpPr>
            <a:cxnSpLocks/>
          </p:cNvCxnSpPr>
          <p:nvPr userDrawn="1"/>
        </p:nvCxnSpPr>
        <p:spPr>
          <a:xfrm>
            <a:off x="651333" y="1690688"/>
            <a:ext cx="11227629" cy="2428"/>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4121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1333" y="365125"/>
            <a:ext cx="11227629" cy="1325563"/>
          </a:xfrm>
          <a:prstGeom prst="rect">
            <a:avLst/>
          </a:prstGeom>
        </p:spPr>
        <p:txBody>
          <a:bodyPr/>
          <a:lstStyle>
            <a:lvl1pPr>
              <a:defRPr>
                <a:solidFill>
                  <a:srgbClr val="005191"/>
                </a:solidFill>
              </a:defRPr>
            </a:lvl1pPr>
          </a:lstStyle>
          <a:p>
            <a:r>
              <a:rPr lang="en-US"/>
              <a:t>TITLE IN ALL CAPS – AIRAL NARROW, BOLD, 44PT</a:t>
            </a:r>
          </a:p>
        </p:txBody>
      </p:sp>
      <p:sp>
        <p:nvSpPr>
          <p:cNvPr id="3" name="Content Placeholder 2"/>
          <p:cNvSpPr>
            <a:spLocks noGrp="1"/>
          </p:cNvSpPr>
          <p:nvPr>
            <p:ph sz="half" idx="1" hasCustomPrompt="1"/>
          </p:nvPr>
        </p:nvSpPr>
        <p:spPr>
          <a:xfrm>
            <a:off x="651333" y="1825625"/>
            <a:ext cx="5539291" cy="3339228"/>
          </a:xfrm>
          <a:prstGeom prst="rect">
            <a:avLst/>
          </a:prstGeom>
        </p:spPr>
        <p:txBody>
          <a:bodyPr/>
          <a:lstStyle>
            <a:lvl1pPr>
              <a:defRPr/>
            </a:lvl1pPr>
          </a:lstStyle>
          <a:p>
            <a:pPr lvl="0"/>
            <a:r>
              <a:rPr lang="en-US"/>
              <a:t>Copy should be in Arial, 24 pt. </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343024" y="1825625"/>
            <a:ext cx="5535938" cy="3339228"/>
          </a:xfrm>
          <a:prstGeom prst="rect">
            <a:avLst/>
          </a:prstGeom>
        </p:spPr>
        <p:txBody>
          <a:bodyPr/>
          <a:lstStyle>
            <a:lvl1pPr>
              <a:defRPr/>
            </a:lvl1pPr>
          </a:lstStyle>
          <a:p>
            <a:pPr lvl="0"/>
            <a:r>
              <a:rPr lang="en-US"/>
              <a:t>Copy should be in Arial, 24 pt. </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D5A5264B-CDD4-8B4B-953F-DBCD72401211}"/>
              </a:ext>
            </a:extLst>
          </p:cNvPr>
          <p:cNvCxnSpPr>
            <a:cxnSpLocks/>
          </p:cNvCxnSpPr>
          <p:nvPr userDrawn="1"/>
        </p:nvCxnSpPr>
        <p:spPr>
          <a:xfrm>
            <a:off x="651333" y="1690688"/>
            <a:ext cx="11227629" cy="2428"/>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3049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929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2F3E8B1C-86EF-43CF-8304-249481088644}" type="datetimeFigureOut">
              <a:rPr lang="en-US" smtClean="0"/>
              <a:t>4/2/24</a:t>
            </a:fld>
            <a:endParaRPr lang="en-US" dirty="0"/>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C3DB2ADC-AF19-4574-8C10-79B5B04FCA27}" type="slidenum">
              <a:rPr lang="en-US" smtClean="0"/>
              <a:t>‹#›</a:t>
            </a:fld>
            <a:endParaRPr lang="en-US" dirty="0"/>
          </a:p>
        </p:txBody>
      </p:sp>
    </p:spTree>
    <p:extLst>
      <p:ext uri="{BB962C8B-B14F-4D97-AF65-F5344CB8AC3E}">
        <p14:creationId xmlns:p14="http://schemas.microsoft.com/office/powerpoint/2010/main" val="3102351036"/>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2F3E8B1C-86EF-43CF-8304-249481088644}" type="datetimeFigureOut">
              <a:rPr lang="en-US" smtClean="0"/>
              <a:t>4/2/24</a:t>
            </a:fld>
            <a:endParaRPr lang="en-US" dirty="0"/>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C3DB2ADC-AF19-4574-8C10-79B5B04FCA27}" type="slidenum">
              <a:rPr lang="en-US" smtClean="0"/>
              <a:t>‹#›</a:t>
            </a:fld>
            <a:endParaRPr lang="en-US" dirty="0"/>
          </a:p>
        </p:txBody>
      </p:sp>
    </p:spTree>
    <p:extLst>
      <p:ext uri="{BB962C8B-B14F-4D97-AF65-F5344CB8AC3E}">
        <p14:creationId xmlns:p14="http://schemas.microsoft.com/office/powerpoint/2010/main" val="359139827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2F3E8B1C-86EF-43CF-8304-249481088644}" type="datetimeFigureOut">
              <a:rPr lang="en-US" smtClean="0"/>
              <a:t>4/2/24</a:t>
            </a:fld>
            <a:endParaRPr lang="en-US" dirty="0"/>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C3DB2ADC-AF19-4574-8C10-79B5B04FCA27}" type="slidenum">
              <a:rPr lang="en-US" smtClean="0"/>
              <a:t>‹#›</a:t>
            </a:fld>
            <a:endParaRPr lang="en-US" dirty="0"/>
          </a:p>
        </p:txBody>
      </p:sp>
    </p:spTree>
    <p:extLst>
      <p:ext uri="{BB962C8B-B14F-4D97-AF65-F5344CB8AC3E}">
        <p14:creationId xmlns:p14="http://schemas.microsoft.com/office/powerpoint/2010/main" val="2247368486"/>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2F3E8B1C-86EF-43CF-8304-249481088644}" type="datetimeFigureOut">
              <a:rPr lang="en-US" smtClean="0"/>
              <a:t>4/2/24</a:t>
            </a:fld>
            <a:endParaRPr lang="en-US" dirty="0"/>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C3DB2ADC-AF19-4574-8C10-79B5B04FCA27}" type="slidenum">
              <a:rPr lang="en-US" smtClean="0"/>
              <a:t>‹#›</a:t>
            </a:fld>
            <a:endParaRPr lang="en-US" dirty="0"/>
          </a:p>
        </p:txBody>
      </p:sp>
    </p:spTree>
    <p:extLst>
      <p:ext uri="{BB962C8B-B14F-4D97-AF65-F5344CB8AC3E}">
        <p14:creationId xmlns:p14="http://schemas.microsoft.com/office/powerpoint/2010/main" val="416102843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2F3E8B1C-86EF-43CF-8304-249481088644}" type="datetimeFigureOut">
              <a:rPr lang="en-US" smtClean="0"/>
              <a:t>4/2/24</a:t>
            </a:fld>
            <a:endParaRPr lang="en-US" dirty="0"/>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C3DB2ADC-AF19-4574-8C10-79B5B04FCA27}" type="slidenum">
              <a:rPr lang="en-US" smtClean="0"/>
              <a:t>‹#›</a:t>
            </a:fld>
            <a:endParaRPr lang="en-US" dirty="0"/>
          </a:p>
        </p:txBody>
      </p:sp>
    </p:spTree>
    <p:extLst>
      <p:ext uri="{BB962C8B-B14F-4D97-AF65-F5344CB8AC3E}">
        <p14:creationId xmlns:p14="http://schemas.microsoft.com/office/powerpoint/2010/main" val="754895302"/>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2F3E8B1C-86EF-43CF-8304-249481088644}" type="datetimeFigureOut">
              <a:rPr lang="en-US" smtClean="0"/>
              <a:t>4/2/24</a:t>
            </a:fld>
            <a:endParaRPr lang="en-US" dirty="0"/>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C3DB2ADC-AF19-4574-8C10-79B5B04FCA27}" type="slidenum">
              <a:rPr lang="en-US" smtClean="0"/>
              <a:t>‹#›</a:t>
            </a:fld>
            <a:endParaRPr lang="en-US" dirty="0"/>
          </a:p>
        </p:txBody>
      </p:sp>
    </p:spTree>
    <p:extLst>
      <p:ext uri="{BB962C8B-B14F-4D97-AF65-F5344CB8AC3E}">
        <p14:creationId xmlns:p14="http://schemas.microsoft.com/office/powerpoint/2010/main" val="3085391690"/>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2F3E8B1C-86EF-43CF-8304-249481088644}" type="datetimeFigureOut">
              <a:rPr lang="en-US" smtClean="0"/>
              <a:t>4/2/24</a:t>
            </a:fld>
            <a:endParaRPr lang="en-US" dirty="0"/>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C3DB2ADC-AF19-4574-8C10-79B5B04FCA27}" type="slidenum">
              <a:rPr lang="en-US" smtClean="0"/>
              <a:t>‹#›</a:t>
            </a:fld>
            <a:endParaRPr lang="en-US" dirty="0"/>
          </a:p>
        </p:txBody>
      </p:sp>
    </p:spTree>
    <p:extLst>
      <p:ext uri="{BB962C8B-B14F-4D97-AF65-F5344CB8AC3E}">
        <p14:creationId xmlns:p14="http://schemas.microsoft.com/office/powerpoint/2010/main" val="681100771"/>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2F3E8B1C-86EF-43CF-8304-249481088644}" type="datetimeFigureOut">
              <a:rPr lang="en-US" smtClean="0"/>
              <a:t>4/2/24</a:t>
            </a:fld>
            <a:endParaRPr lang="en-US" dirty="0"/>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C3DB2ADC-AF19-4574-8C10-79B5B04FCA27}" type="slidenum">
              <a:rPr lang="en-US" smtClean="0"/>
              <a:t>‹#›</a:t>
            </a:fld>
            <a:endParaRPr lang="en-US" dirty="0"/>
          </a:p>
        </p:txBody>
      </p:sp>
    </p:spTree>
    <p:extLst>
      <p:ext uri="{BB962C8B-B14F-4D97-AF65-F5344CB8AC3E}">
        <p14:creationId xmlns:p14="http://schemas.microsoft.com/office/powerpoint/2010/main" val="2246746049"/>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5.xml"/><Relationship Id="rId7" Type="http://schemas.openxmlformats.org/officeDocument/2006/relationships/image" Target="../media/image3.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jpe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fld id="{2F3E8B1C-86EF-43CF-8304-249481088644}" type="datetimeFigureOut">
              <a:rPr lang="en-US" smtClean="0"/>
              <a:pPr/>
              <a:t>4/2/24</a:t>
            </a:fld>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a:t>
            </a:fld>
            <a:endParaRPr lang="en-US" dirty="0"/>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1547168"/>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06" r:id="rId6"/>
    <p:sldLayoutId id="2147483811" r:id="rId7"/>
    <p:sldLayoutId id="2147483807" r:id="rId8"/>
    <p:sldLayoutId id="2147483808" r:id="rId9"/>
    <p:sldLayoutId id="2147483809" r:id="rId10"/>
    <p:sldLayoutId id="2147483810" r:id="rId11"/>
    <p:sldLayoutId id="2147483818" r:id="rId12"/>
  </p:sldLayoutIdLst>
  <p:transition spd="slow"/>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35000" y="365125"/>
            <a:ext cx="11239500" cy="1190627"/>
          </a:xfrm>
          <a:prstGeom prst="rect">
            <a:avLst/>
          </a:prstGeom>
        </p:spPr>
        <p:txBody>
          <a:bodyPr vert="horz" lIns="91440" tIns="45720" rIns="91440" bIns="45720" rtlCol="0" anchor="ctr" anchorCtr="0">
            <a:normAutofit/>
          </a:bodyPr>
          <a:lstStyle/>
          <a:p>
            <a:r>
              <a:rPr lang="en-US"/>
              <a:t>TITLE IN ALL CAPS – ARIAL NARROW, 44PT</a:t>
            </a:r>
          </a:p>
        </p:txBody>
      </p:sp>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317500" cy="6858000"/>
          </a:xfrm>
          <a:prstGeom prst="rect">
            <a:avLst/>
          </a:prstGeom>
        </p:spPr>
      </p:pic>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990036" y="5311902"/>
            <a:ext cx="1978470" cy="1318980"/>
          </a:xfrm>
          <a:prstGeom prst="rect">
            <a:avLst/>
          </a:prstGeom>
        </p:spPr>
      </p:pic>
      <p:pic>
        <p:nvPicPr>
          <p:cNvPr id="15" name="Picture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45026" y="6236225"/>
            <a:ext cx="1790463" cy="304275"/>
          </a:xfrm>
          <a:prstGeom prst="rect">
            <a:avLst/>
          </a:prstGeom>
        </p:spPr>
      </p:pic>
      <p:sp>
        <p:nvSpPr>
          <p:cNvPr id="19" name="Text Placeholder 2"/>
          <p:cNvSpPr>
            <a:spLocks noGrp="1"/>
          </p:cNvSpPr>
          <p:nvPr>
            <p:ph type="body" idx="1"/>
          </p:nvPr>
        </p:nvSpPr>
        <p:spPr>
          <a:xfrm>
            <a:off x="635000" y="1825625"/>
            <a:ext cx="11239500" cy="3259159"/>
          </a:xfrm>
          <a:prstGeom prst="rect">
            <a:avLst/>
          </a:prstGeom>
        </p:spPr>
        <p:txBody>
          <a:bodyPr vert="horz" lIns="91440" tIns="45720" rIns="91440" bIns="45720" rtlCol="0">
            <a:normAutofit/>
          </a:bodyPr>
          <a:lstStyle/>
          <a:p>
            <a:pPr lvl="0"/>
            <a:r>
              <a:rPr lang="en-US"/>
              <a:t>Copy should be in Arial, 24 pt. </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7772605"/>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Lst>
  <p:txStyles>
    <p:titleStyle>
      <a:lvl1pPr algn="l" defTabSz="914400" rtl="0" eaLnBrk="1" latinLnBrk="0" hangingPunct="1">
        <a:lnSpc>
          <a:spcPct val="90000"/>
        </a:lnSpc>
        <a:spcBef>
          <a:spcPct val="0"/>
        </a:spcBef>
        <a:buNone/>
        <a:defRPr sz="4400" b="1" kern="1200">
          <a:solidFill>
            <a:srgbClr val="005191"/>
          </a:solidFill>
          <a:latin typeface="Arial Narrow" panose="020B060602020203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5191"/>
        </a:buClr>
        <a:buFont typeface="Arial" panose="020B0604020202020204" pitchFamily="34" charset="0"/>
        <a:buChar char="•"/>
        <a:defRPr sz="2400" kern="1200">
          <a:solidFill>
            <a:srgbClr val="505050"/>
          </a:solidFill>
          <a:latin typeface="+mn-lt"/>
          <a:ea typeface="+mn-ea"/>
          <a:cs typeface="+mn-cs"/>
        </a:defRPr>
      </a:lvl1pPr>
      <a:lvl2pPr marL="685800" indent="-228600" algn="l" defTabSz="914400" rtl="0" eaLnBrk="1" latinLnBrk="0" hangingPunct="1">
        <a:lnSpc>
          <a:spcPct val="90000"/>
        </a:lnSpc>
        <a:spcBef>
          <a:spcPts val="500"/>
        </a:spcBef>
        <a:buClr>
          <a:srgbClr val="005191"/>
        </a:buClr>
        <a:buFont typeface="Arial" panose="020B0604020202020204" pitchFamily="34" charset="0"/>
        <a:buChar char="•"/>
        <a:defRPr sz="2400" kern="1200">
          <a:solidFill>
            <a:srgbClr val="505050"/>
          </a:solidFill>
          <a:latin typeface="+mn-lt"/>
          <a:ea typeface="+mn-ea"/>
          <a:cs typeface="+mn-cs"/>
        </a:defRPr>
      </a:lvl2pPr>
      <a:lvl3pPr marL="1143000" indent="-228600" algn="l" defTabSz="914400" rtl="0" eaLnBrk="1" latinLnBrk="0" hangingPunct="1">
        <a:lnSpc>
          <a:spcPct val="90000"/>
        </a:lnSpc>
        <a:spcBef>
          <a:spcPts val="500"/>
        </a:spcBef>
        <a:buClr>
          <a:srgbClr val="005191"/>
        </a:buClr>
        <a:buFont typeface="Arial" panose="020B0604020202020204" pitchFamily="34" charset="0"/>
        <a:buChar char="•"/>
        <a:defRPr sz="2000" kern="1200">
          <a:solidFill>
            <a:srgbClr val="505050"/>
          </a:solidFill>
          <a:latin typeface="+mn-lt"/>
          <a:ea typeface="+mn-ea"/>
          <a:cs typeface="+mn-cs"/>
        </a:defRPr>
      </a:lvl3pPr>
      <a:lvl4pPr marL="1600200" indent="-228600" algn="l" defTabSz="914400" rtl="0" eaLnBrk="1" latinLnBrk="0" hangingPunct="1">
        <a:lnSpc>
          <a:spcPct val="90000"/>
        </a:lnSpc>
        <a:spcBef>
          <a:spcPts val="500"/>
        </a:spcBef>
        <a:buClr>
          <a:srgbClr val="005191"/>
        </a:buClr>
        <a:buFont typeface="Arial" panose="020B0604020202020204" pitchFamily="34" charset="0"/>
        <a:buChar char="•"/>
        <a:defRPr sz="1800" kern="1200">
          <a:solidFill>
            <a:srgbClr val="505050"/>
          </a:solidFill>
          <a:latin typeface="+mn-lt"/>
          <a:ea typeface="+mn-ea"/>
          <a:cs typeface="+mn-cs"/>
        </a:defRPr>
      </a:lvl4pPr>
      <a:lvl5pPr marL="2057400" indent="-228600" algn="l" defTabSz="914400" rtl="0" eaLnBrk="1" latinLnBrk="0" hangingPunct="1">
        <a:lnSpc>
          <a:spcPct val="90000"/>
        </a:lnSpc>
        <a:spcBef>
          <a:spcPts val="500"/>
        </a:spcBef>
        <a:buClr>
          <a:srgbClr val="005191"/>
        </a:buClr>
        <a:buFont typeface="Arial" panose="020B0604020202020204" pitchFamily="34" charset="0"/>
        <a:buChar char="•"/>
        <a:defRPr sz="1800" kern="1200">
          <a:solidFill>
            <a:srgbClr val="5050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s://www.usich.gov/resources/uploads/asset_library/Reentry_Housing_Resource_Tipsheet_Final.pdf" TargetMode="Externa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D0056F3B-D57D-B8CF-904E-326958F8A7D2}"/>
              </a:ext>
            </a:extLst>
          </p:cNvPr>
          <p:cNvPicPr>
            <a:picLocks noChangeAspect="1"/>
          </p:cNvPicPr>
          <p:nvPr/>
        </p:nvPicPr>
        <p:blipFill rotWithShape="1">
          <a:blip r:embed="rId2"/>
          <a:srcRect t="6873" b="36877"/>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6BB6B482-ACCA-4938-8AEA-49D525C17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07" y="4539"/>
            <a:ext cx="12188952" cy="2368866"/>
          </a:xfrm>
          <a:prstGeom prst="rect">
            <a:avLst/>
          </a:prstGeom>
          <a:gradFill>
            <a:gsLst>
              <a:gs pos="42000">
                <a:srgbClr val="000000">
                  <a:alpha val="16000"/>
                </a:srgbClr>
              </a:gs>
              <a:gs pos="0">
                <a:srgbClr val="000000">
                  <a:alpha val="0"/>
                </a:srgbClr>
              </a:gs>
              <a:gs pos="100000">
                <a:srgbClr val="000000">
                  <a:alpha val="2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666A4BA-C258-B716-6188-C80A2CB521B1}"/>
              </a:ext>
            </a:extLst>
          </p:cNvPr>
          <p:cNvSpPr>
            <a:spLocks noGrp="1"/>
          </p:cNvSpPr>
          <p:nvPr>
            <p:ph type="ctrTitle"/>
          </p:nvPr>
        </p:nvSpPr>
        <p:spPr>
          <a:xfrm>
            <a:off x="647700" y="871759"/>
            <a:ext cx="9906000" cy="3612836"/>
          </a:xfrm>
        </p:spPr>
        <p:txBody>
          <a:bodyPr>
            <a:normAutofit/>
          </a:bodyPr>
          <a:lstStyle/>
          <a:p>
            <a:r>
              <a:rPr lang="en-US" dirty="0">
                <a:solidFill>
                  <a:srgbClr val="FFFFFF"/>
                </a:solidFill>
              </a:rPr>
              <a:t>Ending Chronic homelessness </a:t>
            </a:r>
            <a:br>
              <a:rPr lang="en-US" dirty="0">
                <a:solidFill>
                  <a:srgbClr val="FFFFFF"/>
                </a:solidFill>
              </a:rPr>
            </a:br>
            <a:r>
              <a:rPr lang="en-US" dirty="0">
                <a:solidFill>
                  <a:srgbClr val="FFFFFF"/>
                </a:solidFill>
              </a:rPr>
              <a:t>In Camden county</a:t>
            </a:r>
          </a:p>
        </p:txBody>
      </p:sp>
      <p:sp>
        <p:nvSpPr>
          <p:cNvPr id="15" name="Rectangle 14">
            <a:extLst>
              <a:ext uri="{FF2B5EF4-FFF2-40B4-BE49-F238E27FC236}">
                <a16:creationId xmlns:a16="http://schemas.microsoft.com/office/drawing/2014/main" id="{612349FF-7742-42ED-ADF3-238B5DDD1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4888006"/>
            <a:ext cx="12188952" cy="1969994"/>
          </a:xfrm>
          <a:prstGeom prst="rect">
            <a:avLst/>
          </a:prstGeom>
          <a:gradFill>
            <a:gsLst>
              <a:gs pos="42000">
                <a:srgbClr val="000000">
                  <a:alpha val="14000"/>
                </a:srgbClr>
              </a:gs>
              <a:gs pos="0">
                <a:srgbClr val="000000">
                  <a:alpha val="0"/>
                </a:srgbClr>
              </a:gs>
              <a:gs pos="100000">
                <a:srgbClr val="000000">
                  <a:alpha val="31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ubtitle 4">
            <a:extLst>
              <a:ext uri="{FF2B5EF4-FFF2-40B4-BE49-F238E27FC236}">
                <a16:creationId xmlns:a16="http://schemas.microsoft.com/office/drawing/2014/main" id="{0909534E-CC5C-215F-FDCF-F9695E6379FE}"/>
              </a:ext>
            </a:extLst>
          </p:cNvPr>
          <p:cNvSpPr>
            <a:spLocks noGrp="1"/>
          </p:cNvSpPr>
          <p:nvPr>
            <p:ph type="subTitle" idx="1"/>
          </p:nvPr>
        </p:nvSpPr>
        <p:spPr>
          <a:xfrm>
            <a:off x="678426" y="4488426"/>
            <a:ext cx="6991776" cy="1302774"/>
          </a:xfrm>
        </p:spPr>
        <p:txBody>
          <a:bodyPr>
            <a:normAutofit fontScale="77500" lnSpcReduction="20000"/>
          </a:bodyPr>
          <a:lstStyle/>
          <a:p>
            <a:pPr>
              <a:lnSpc>
                <a:spcPct val="110000"/>
              </a:lnSpc>
            </a:pPr>
            <a:endParaRPr lang="en-US" sz="1900" dirty="0">
              <a:solidFill>
                <a:srgbClr val="FFFFFF"/>
              </a:solidFill>
            </a:endParaRPr>
          </a:p>
          <a:p>
            <a:pPr>
              <a:lnSpc>
                <a:spcPct val="110000"/>
              </a:lnSpc>
            </a:pPr>
            <a:r>
              <a:rPr lang="en-US" sz="1900" dirty="0">
                <a:solidFill>
                  <a:srgbClr val="FFFFFF"/>
                </a:solidFill>
              </a:rPr>
              <a:t>April 5, 2024</a:t>
            </a:r>
          </a:p>
          <a:p>
            <a:pPr>
              <a:lnSpc>
                <a:spcPct val="110000"/>
              </a:lnSpc>
            </a:pPr>
            <a:r>
              <a:rPr lang="en-US" sz="1900" dirty="0">
                <a:solidFill>
                  <a:srgbClr val="FFFFFF"/>
                </a:solidFill>
              </a:rPr>
              <a:t>Collingswood Grand Ballroom</a:t>
            </a:r>
          </a:p>
          <a:p>
            <a:pPr>
              <a:lnSpc>
                <a:spcPct val="110000"/>
              </a:lnSpc>
            </a:pPr>
            <a:r>
              <a:rPr lang="en-US" sz="1900" dirty="0">
                <a:solidFill>
                  <a:srgbClr val="FFFFFF"/>
                </a:solidFill>
              </a:rPr>
              <a:t>Camden County</a:t>
            </a:r>
          </a:p>
          <a:p>
            <a:pPr>
              <a:lnSpc>
                <a:spcPct val="110000"/>
              </a:lnSpc>
            </a:pPr>
            <a:endParaRPr lang="en-US" sz="1900" dirty="0">
              <a:solidFill>
                <a:srgbClr val="FFFFFF"/>
              </a:solidFill>
            </a:endParaRPr>
          </a:p>
        </p:txBody>
      </p:sp>
      <p:cxnSp>
        <p:nvCxnSpPr>
          <p:cNvPr id="17" name="Straight Connector 16">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CF06E40-3ECB-4820-95B5-8A70B07D4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10591800" cy="0"/>
          </a:xfrm>
          <a:prstGeom prst="line">
            <a:avLst/>
          </a:prstGeom>
          <a:ln w="1270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238316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4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4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iterate type="lt">
                                    <p:tmPct val="10000"/>
                                  </p:iterate>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400"/>
                                        <p:tgtEl>
                                          <p:spTgt spid="5">
                                            <p:txEl>
                                              <p:pRg st="3" end="3"/>
                                            </p:txEl>
                                          </p:spTgt>
                                        </p:tgtEl>
                                      </p:cBhvr>
                                    </p:animEffect>
                                  </p:childTnLst>
                                </p:cTn>
                              </p:par>
                              <p:par>
                                <p:cTn id="18" presetID="10" presetClass="entr" presetSubtype="0" fill="hold" grpId="0" nodeType="withEffect">
                                  <p:stCondLst>
                                    <p:cond delay="1000"/>
                                  </p:stCondLst>
                                  <p:iterate type="lt">
                                    <p:tmPct val="10000"/>
                                  </p:iterate>
                                  <p:childTnLst>
                                    <p:set>
                                      <p:cBhvr>
                                        <p:cTn id="19" dur="1" fill="hold">
                                          <p:stCondLst>
                                            <p:cond delay="0"/>
                                          </p:stCondLst>
                                        </p:cTn>
                                        <p:tgtEl>
                                          <p:spTgt spid="4"/>
                                        </p:tgtEl>
                                        <p:attrNameLst>
                                          <p:attrName>style.visibility</p:attrName>
                                        </p:attrNameLst>
                                      </p:cBhvr>
                                      <p:to>
                                        <p:strVal val="visible"/>
                                      </p:to>
                                    </p:set>
                                    <p:animEffect transition="in" filter="fade">
                                      <p:cBhvr>
                                        <p:cTn id="20"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0D823-CAD5-429A-9ED8-909CDBE6619D}"/>
              </a:ext>
            </a:extLst>
          </p:cNvPr>
          <p:cNvSpPr>
            <a:spLocks noGrp="1"/>
          </p:cNvSpPr>
          <p:nvPr>
            <p:ph type="title"/>
          </p:nvPr>
        </p:nvSpPr>
        <p:spPr>
          <a:xfrm>
            <a:off x="318052" y="394284"/>
            <a:ext cx="11092070" cy="1213290"/>
          </a:xfrm>
        </p:spPr>
        <p:txBody>
          <a:bodyPr anchor="b">
            <a:normAutofit/>
          </a:bodyPr>
          <a:lstStyle/>
          <a:p>
            <a:pPr algn="ctr"/>
            <a:r>
              <a:rPr lang="en-US" sz="4000" b="1" dirty="0">
                <a:cs typeface="Dubai Medium" panose="020B0603030403030204" pitchFamily="34" charset="-78"/>
              </a:rPr>
              <a:t>Collaborative Business Partnership</a:t>
            </a:r>
          </a:p>
        </p:txBody>
      </p:sp>
      <p:sp>
        <p:nvSpPr>
          <p:cNvPr id="3" name="Content Placeholder 2">
            <a:extLst>
              <a:ext uri="{FF2B5EF4-FFF2-40B4-BE49-F238E27FC236}">
                <a16:creationId xmlns:a16="http://schemas.microsoft.com/office/drawing/2014/main" id="{8A583DC5-211A-4BCF-AB10-1714278EA69B}"/>
              </a:ext>
            </a:extLst>
          </p:cNvPr>
          <p:cNvSpPr>
            <a:spLocks noGrp="1"/>
          </p:cNvSpPr>
          <p:nvPr>
            <p:ph idx="1"/>
          </p:nvPr>
        </p:nvSpPr>
        <p:spPr>
          <a:xfrm>
            <a:off x="218114" y="1740310"/>
            <a:ext cx="5877887" cy="4901296"/>
          </a:xfrm>
        </p:spPr>
        <p:txBody>
          <a:bodyPr anchor="t">
            <a:noAutofit/>
          </a:bodyPr>
          <a:lstStyle/>
          <a:p>
            <a:pPr marL="0" indent="0" algn="r">
              <a:buNone/>
            </a:pPr>
            <a:r>
              <a:rPr lang="en-US" sz="1400" dirty="0">
                <a:solidFill>
                  <a:schemeClr val="tx1">
                    <a:lumMod val="75000"/>
                    <a:lumOff val="25000"/>
                  </a:schemeClr>
                </a:solidFill>
              </a:rPr>
              <a:t>“Growing up in Bergen County means I can very much appreciate the changes made to Hackensack over the last ten years. Upon my arrival and taking my new position here, I was so pleased to see all the positive changes made. Part of my initial strategy was to meet with as many people as I could, from residents to our members to City leadership, and I have had almost 100 meetings so far. I can tell you this – you’d be hard-pressed to find someone who </a:t>
            </a:r>
            <a:r>
              <a:rPr lang="en-US" sz="1400" b="1" i="1" dirty="0">
                <a:solidFill>
                  <a:schemeClr val="tx1">
                    <a:lumMod val="75000"/>
                    <a:lumOff val="25000"/>
                  </a:schemeClr>
                </a:solidFill>
              </a:rPr>
              <a:t>doesn’t</a:t>
            </a:r>
            <a:r>
              <a:rPr lang="en-US" sz="1400" dirty="0">
                <a:solidFill>
                  <a:schemeClr val="tx1">
                    <a:lumMod val="75000"/>
                    <a:lumOff val="25000"/>
                  </a:schemeClr>
                </a:solidFill>
              </a:rPr>
              <a:t> credit Julia Orlando and her team at the Bergen County Housing, Health, and Human Services Center as having had a major influence in all the positive change made here in Hackensack. When I met with Julia for the first time on behalf of the MSBA, Julia quickly brought me up to speed on the programs, the processes, and the training she’d provide our members to show us how we can help find refuge and permanent housing for the homeless population of Hackensack. </a:t>
            </a:r>
          </a:p>
          <a:p>
            <a:pPr marL="0" indent="0" algn="r">
              <a:buNone/>
            </a:pPr>
            <a:r>
              <a:rPr lang="en-US" sz="1400" dirty="0">
                <a:solidFill>
                  <a:schemeClr val="tx1">
                    <a:lumMod val="75000"/>
                    <a:lumOff val="25000"/>
                  </a:schemeClr>
                </a:solidFill>
              </a:rPr>
              <a:t>We are so grateful to Julia. She’s a critical partner of ours.”</a:t>
            </a:r>
          </a:p>
          <a:p>
            <a:pPr marL="0" indent="0" algn="r">
              <a:spcBef>
                <a:spcPts val="0"/>
              </a:spcBef>
              <a:buNone/>
            </a:pPr>
            <a:endParaRPr lang="en-US" sz="1400" dirty="0">
              <a:solidFill>
                <a:schemeClr val="tx1">
                  <a:lumMod val="75000"/>
                  <a:lumOff val="25000"/>
                </a:schemeClr>
              </a:solidFill>
            </a:endParaRPr>
          </a:p>
          <a:p>
            <a:pPr algn="r">
              <a:spcBef>
                <a:spcPts val="0"/>
              </a:spcBef>
              <a:buFontTx/>
              <a:buChar char="-"/>
            </a:pPr>
            <a:r>
              <a:rPr lang="en-US" sz="1600" b="1" dirty="0">
                <a:solidFill>
                  <a:schemeClr val="tx1">
                    <a:lumMod val="75000"/>
                    <a:lumOff val="25000"/>
                  </a:schemeClr>
                </a:solidFill>
              </a:rPr>
              <a:t>John T. Peters, Executive Direc</a:t>
            </a:r>
            <a:r>
              <a:rPr lang="en-US" sz="1400" b="1" dirty="0">
                <a:solidFill>
                  <a:schemeClr val="tx1">
                    <a:lumMod val="75000"/>
                    <a:lumOff val="25000"/>
                  </a:schemeClr>
                </a:solidFill>
              </a:rPr>
              <a:t>tor</a:t>
            </a:r>
          </a:p>
          <a:p>
            <a:pPr algn="r">
              <a:spcBef>
                <a:spcPts val="0"/>
              </a:spcBef>
              <a:buFontTx/>
              <a:buChar char="-"/>
            </a:pPr>
            <a:r>
              <a:rPr lang="en-US" sz="1600" b="1" dirty="0">
                <a:solidFill>
                  <a:schemeClr val="tx1">
                    <a:lumMod val="75000"/>
                    <a:lumOff val="25000"/>
                  </a:schemeClr>
                </a:solidFill>
              </a:rPr>
              <a:t>                Main Street Business Alliance</a:t>
            </a:r>
          </a:p>
          <a:p>
            <a:pPr algn="r">
              <a:spcBef>
                <a:spcPts val="0"/>
              </a:spcBef>
              <a:buFontTx/>
              <a:buChar char="-"/>
            </a:pPr>
            <a:r>
              <a:rPr lang="en-US" sz="1600" b="1" dirty="0">
                <a:solidFill>
                  <a:schemeClr val="tx1">
                    <a:lumMod val="75000"/>
                    <a:lumOff val="25000"/>
                  </a:schemeClr>
                </a:solidFill>
              </a:rPr>
              <a:t>Hackensack, NJ</a:t>
            </a:r>
          </a:p>
          <a:p>
            <a:endParaRPr lang="en-US" sz="1800" dirty="0"/>
          </a:p>
        </p:txBody>
      </p:sp>
      <p:pic>
        <p:nvPicPr>
          <p:cNvPr id="13" name="Picture 12">
            <a:extLst>
              <a:ext uri="{FF2B5EF4-FFF2-40B4-BE49-F238E27FC236}">
                <a16:creationId xmlns:a16="http://schemas.microsoft.com/office/drawing/2014/main" id="{A3DF8DFF-AE73-15A8-E49A-F14E80706846}"/>
              </a:ext>
            </a:extLst>
          </p:cNvPr>
          <p:cNvPicPr>
            <a:picLocks noChangeAspect="1"/>
          </p:cNvPicPr>
          <p:nvPr/>
        </p:nvPicPr>
        <p:blipFill rotWithShape="1">
          <a:blip r:embed="rId2"/>
          <a:srcRect l="9587"/>
          <a:stretch/>
        </p:blipFill>
        <p:spPr>
          <a:xfrm>
            <a:off x="6284889" y="1891651"/>
            <a:ext cx="5534449" cy="3429048"/>
          </a:xfrm>
          <a:prstGeom prst="rect">
            <a:avLst/>
          </a:prstGeom>
        </p:spPr>
      </p:pic>
    </p:spTree>
    <p:extLst>
      <p:ext uri="{BB962C8B-B14F-4D97-AF65-F5344CB8AC3E}">
        <p14:creationId xmlns:p14="http://schemas.microsoft.com/office/powerpoint/2010/main" val="387554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FF702DB-38BF-40F6-B1E0-46DAFD6E071C}"/>
              </a:ext>
            </a:extLst>
          </p:cNvPr>
          <p:cNvSpPr txBox="1"/>
          <p:nvPr/>
        </p:nvSpPr>
        <p:spPr>
          <a:xfrm>
            <a:off x="5038158" y="1592826"/>
            <a:ext cx="6312595" cy="5265174"/>
          </a:xfrm>
          <a:prstGeom prst="rect">
            <a:avLst/>
          </a:prstGeom>
        </p:spPr>
        <p:txBody>
          <a:bodyPr vert="horz" lIns="91440" tIns="45720" rIns="91440" bIns="45720" rtlCol="0" anchor="ctr">
            <a:normAutofit/>
          </a:bodyPr>
          <a:lstStyle/>
          <a:p>
            <a:pPr marL="342900" indent="-228600" defTabSz="914400">
              <a:lnSpc>
                <a:spcPct val="90000"/>
              </a:lnSpc>
              <a:spcBef>
                <a:spcPts val="1000"/>
              </a:spcBef>
              <a:buFont typeface="Arial" panose="020B0604020202020204" pitchFamily="34" charset="0"/>
              <a:buChar char="•"/>
            </a:pPr>
            <a:endParaRPr lang="en-US" sz="2200" dirty="0"/>
          </a:p>
          <a:p>
            <a:pPr marL="342900" indent="-228600" defTabSz="914400">
              <a:lnSpc>
                <a:spcPct val="90000"/>
              </a:lnSpc>
              <a:spcBef>
                <a:spcPts val="1000"/>
              </a:spcBef>
              <a:buFont typeface="Arial" panose="020B0604020202020204" pitchFamily="34" charset="0"/>
              <a:buChar char="•"/>
            </a:pPr>
            <a:r>
              <a:rPr lang="en-US" sz="2200" dirty="0"/>
              <a:t>Hackensack Collaborative Outreach – includes law enforcement, library social workers, business owners, local hospital staff, and clergy</a:t>
            </a:r>
          </a:p>
          <a:p>
            <a:pPr marL="342900" indent="-228600" defTabSz="914400">
              <a:lnSpc>
                <a:spcPct val="90000"/>
              </a:lnSpc>
              <a:spcBef>
                <a:spcPts val="1000"/>
              </a:spcBef>
              <a:buFont typeface="Arial" panose="020B0604020202020204" pitchFamily="34" charset="0"/>
              <a:buChar char="•"/>
            </a:pPr>
            <a:r>
              <a:rPr lang="en-US" sz="2200" dirty="0"/>
              <a:t>Assist outreach into the community and business district</a:t>
            </a:r>
          </a:p>
          <a:p>
            <a:pPr marL="342900" indent="-228600" defTabSz="914400">
              <a:lnSpc>
                <a:spcPct val="90000"/>
              </a:lnSpc>
              <a:spcBef>
                <a:spcPts val="1000"/>
              </a:spcBef>
              <a:buFont typeface="Arial" panose="020B0604020202020204" pitchFamily="34" charset="0"/>
              <a:buChar char="•"/>
            </a:pPr>
            <a:r>
              <a:rPr lang="en-US" sz="2200" dirty="0"/>
              <a:t>Concentrated outreach with municipalities needing assistance with homeless individuals</a:t>
            </a:r>
          </a:p>
          <a:p>
            <a:pPr marL="342900" indent="-228600" defTabSz="914400">
              <a:lnSpc>
                <a:spcPct val="90000"/>
              </a:lnSpc>
              <a:spcBef>
                <a:spcPts val="1000"/>
              </a:spcBef>
              <a:buFont typeface="Arial" panose="020B0604020202020204" pitchFamily="34" charset="0"/>
              <a:buChar char="•"/>
            </a:pPr>
            <a:r>
              <a:rPr lang="en-US" sz="2200" dirty="0"/>
              <a:t>Emphasis on being a good community guest; holding people accountable for their behavior</a:t>
            </a:r>
          </a:p>
          <a:p>
            <a:pPr marL="342900" indent="-228600" defTabSz="914400">
              <a:lnSpc>
                <a:spcPct val="90000"/>
              </a:lnSpc>
              <a:spcBef>
                <a:spcPts val="1000"/>
              </a:spcBef>
              <a:buFont typeface="Arial" panose="020B0604020202020204" pitchFamily="34" charset="0"/>
              <a:buChar char="•"/>
            </a:pPr>
            <a:r>
              <a:rPr lang="en-US" sz="2200" dirty="0"/>
              <a:t>Volunteerism – shaping community donations and volunteer opportunities into giving what people really need, instead of what people think we need….</a:t>
            </a:r>
          </a:p>
          <a:p>
            <a:pPr marL="342900" indent="-228600" defTabSz="914400">
              <a:lnSpc>
                <a:spcPct val="90000"/>
              </a:lnSpc>
              <a:spcBef>
                <a:spcPts val="1000"/>
              </a:spcBef>
              <a:buFont typeface="Arial" panose="020B0604020202020204" pitchFamily="34" charset="0"/>
              <a:buChar char="•"/>
            </a:pPr>
            <a:endParaRPr lang="en-US" sz="2200" dirty="0"/>
          </a:p>
          <a:p>
            <a:pPr marL="342900" indent="-228600" defTabSz="914400">
              <a:lnSpc>
                <a:spcPct val="90000"/>
              </a:lnSpc>
              <a:spcBef>
                <a:spcPts val="1000"/>
              </a:spcBef>
              <a:buFont typeface="Arial" panose="020B0604020202020204" pitchFamily="34" charset="0"/>
              <a:buChar char="•"/>
            </a:pPr>
            <a:endParaRPr lang="en-US" sz="2200" dirty="0"/>
          </a:p>
          <a:p>
            <a:pPr indent="-228600" defTabSz="914400">
              <a:lnSpc>
                <a:spcPct val="90000"/>
              </a:lnSpc>
              <a:spcBef>
                <a:spcPts val="1000"/>
              </a:spcBef>
              <a:buFont typeface="Arial" panose="020B0604020202020204" pitchFamily="34" charset="0"/>
              <a:buChar char="•"/>
            </a:pPr>
            <a:endParaRPr lang="en-US" sz="2200" dirty="0">
              <a:hlinkClick r:id="rId2">
                <a:extLst>
                  <a:ext uri="{A12FA001-AC4F-418D-AE19-62706E023703}">
                    <ahyp:hlinkClr xmlns:ahyp="http://schemas.microsoft.com/office/drawing/2018/hyperlinkcolor" val="tx"/>
                  </a:ext>
                </a:extLst>
              </a:hlinkClick>
            </a:endParaRPr>
          </a:p>
        </p:txBody>
      </p:sp>
      <p:sp>
        <p:nvSpPr>
          <p:cNvPr id="5" name="AutoShape 3">
            <a:extLst>
              <a:ext uri="{FF2B5EF4-FFF2-40B4-BE49-F238E27FC236}">
                <a16:creationId xmlns:a16="http://schemas.microsoft.com/office/drawing/2014/main" id="{C8AA87B6-3FA4-4065-9E7B-08AFD784F31A}"/>
              </a:ext>
            </a:extLst>
          </p:cNvPr>
          <p:cNvSpPr>
            <a:spLocks noChangeAspect="1" noChangeArrowheads="1" noTextEdit="1"/>
          </p:cNvSpPr>
          <p:nvPr/>
        </p:nvSpPr>
        <p:spPr bwMode="auto">
          <a:xfrm>
            <a:off x="6875756" y="1699007"/>
            <a:ext cx="3505200" cy="203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14" name="Subtitle 2">
            <a:extLst>
              <a:ext uri="{FF2B5EF4-FFF2-40B4-BE49-F238E27FC236}">
                <a16:creationId xmlns:a16="http://schemas.microsoft.com/office/drawing/2014/main" id="{C318F797-9D89-4FEA-A9FF-7DF8BEE503D9}"/>
              </a:ext>
            </a:extLst>
          </p:cNvPr>
          <p:cNvGraphicFramePr/>
          <p:nvPr>
            <p:extLst>
              <p:ext uri="{D42A27DB-BD31-4B8C-83A1-F6EECF244321}">
                <p14:modId xmlns:p14="http://schemas.microsoft.com/office/powerpoint/2010/main" val="3702211703"/>
              </p:ext>
            </p:extLst>
          </p:nvPr>
        </p:nvGraphicFramePr>
        <p:xfrm>
          <a:off x="536895" y="715002"/>
          <a:ext cx="4041984" cy="5265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8700820"/>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a:extLst>
              <a:ext uri="{FF2B5EF4-FFF2-40B4-BE49-F238E27FC236}">
                <a16:creationId xmlns:a16="http://schemas.microsoft.com/office/drawing/2014/main" id="{4A348E19-189E-4A54-BECF-352D909450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2" t="11384" r="1" b="12572"/>
          <a:stretch/>
        </p:blipFill>
        <p:spPr bwMode="auto">
          <a:xfrm>
            <a:off x="914400" y="1205948"/>
            <a:ext cx="10006065" cy="492980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B80263A-CCE0-4175-B668-AB9DE7C75C3A}"/>
              </a:ext>
            </a:extLst>
          </p:cNvPr>
          <p:cNvSpPr txBox="1"/>
          <p:nvPr/>
        </p:nvSpPr>
        <p:spPr>
          <a:xfrm>
            <a:off x="1656522" y="437322"/>
            <a:ext cx="8004313" cy="646331"/>
          </a:xfrm>
          <a:prstGeom prst="rect">
            <a:avLst/>
          </a:prstGeom>
          <a:noFill/>
        </p:spPr>
        <p:txBody>
          <a:bodyPr wrap="square" rtlCol="0">
            <a:spAutoFit/>
          </a:bodyPr>
          <a:lstStyle/>
          <a:p>
            <a:pPr algn="ctr"/>
            <a:r>
              <a:rPr lang="en-US" sz="3600" dirty="0">
                <a:solidFill>
                  <a:schemeClr val="tx1">
                    <a:lumMod val="75000"/>
                    <a:lumOff val="25000"/>
                  </a:schemeClr>
                </a:solidFill>
                <a:latin typeface="+mj-lt"/>
                <a:cs typeface="Dubai Medium" panose="020B0603030403030204" pitchFamily="34" charset="-78"/>
              </a:rPr>
              <a:t>HACKENSACK REVITALIZATION</a:t>
            </a:r>
          </a:p>
        </p:txBody>
      </p:sp>
    </p:spTree>
    <p:extLst>
      <p:ext uri="{BB962C8B-B14F-4D97-AF65-F5344CB8AC3E}">
        <p14:creationId xmlns:p14="http://schemas.microsoft.com/office/powerpoint/2010/main" val="464021825"/>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919241" y="1203766"/>
            <a:ext cx="6977688" cy="1666755"/>
          </a:xfrm>
        </p:spPr>
        <p:txBody>
          <a:bodyPr vert="horz" lIns="91440" tIns="45720" rIns="91440" bIns="45720" rtlCol="0" anchor="b">
            <a:normAutofit/>
          </a:bodyPr>
          <a:lstStyle/>
          <a:p>
            <a:r>
              <a:rPr lang="en-US" sz="4400" b="1" dirty="0">
                <a:solidFill>
                  <a:schemeClr val="tx1">
                    <a:lumMod val="85000"/>
                    <a:lumOff val="15000"/>
                  </a:schemeClr>
                </a:solidFill>
                <a:cs typeface="Dubai Medium" panose="020B0603030403030204" pitchFamily="34" charset="-78"/>
              </a:rPr>
              <a:t>Getting to Zero</a:t>
            </a:r>
          </a:p>
        </p:txBody>
      </p:sp>
      <p:sp>
        <p:nvSpPr>
          <p:cNvPr id="9" name="TextBox 8">
            <a:extLst>
              <a:ext uri="{FF2B5EF4-FFF2-40B4-BE49-F238E27FC236}">
                <a16:creationId xmlns:a16="http://schemas.microsoft.com/office/drawing/2014/main" id="{D8A5A8CA-EBF9-4BD6-AA62-10E259C03255}"/>
              </a:ext>
            </a:extLst>
          </p:cNvPr>
          <p:cNvSpPr txBox="1"/>
          <p:nvPr/>
        </p:nvSpPr>
        <p:spPr>
          <a:xfrm>
            <a:off x="5046563" y="2870522"/>
            <a:ext cx="5312780" cy="3256900"/>
          </a:xfrm>
          <a:prstGeom prst="rect">
            <a:avLst/>
          </a:prstGeom>
        </p:spPr>
        <p:txBody>
          <a:bodyPr vert="horz" lIns="0" tIns="45720" rIns="0" bIns="45720" rtlCol="0">
            <a:normAutofit fontScale="85000" lnSpcReduction="20000"/>
          </a:bodyPr>
          <a:lstStyle/>
          <a:p>
            <a:pPr marL="0" indent="0" defTabSz="914400">
              <a:lnSpc>
                <a:spcPct val="110000"/>
              </a:lnSpc>
              <a:spcBef>
                <a:spcPts val="2400"/>
              </a:spcBef>
              <a:buClr>
                <a:schemeClr val="accent1"/>
              </a:buClr>
              <a:buSzPct val="120000"/>
              <a:buFont typeface="Calibri" panose="020F0502020204030204" pitchFamily="34" charset="0"/>
              <a:buNone/>
            </a:pPr>
            <a:r>
              <a:rPr lang="en-US" altLang="en-US" sz="2400" dirty="0">
                <a:solidFill>
                  <a:schemeClr val="tx1">
                    <a:lumMod val="75000"/>
                    <a:lumOff val="25000"/>
                  </a:schemeClr>
                </a:solidFill>
              </a:rPr>
              <a:t>“Ending chronic homelessness takes political will, leadership, collaboration, and coordination among multiple state and local programs, to align resources for housing and supportive services.”</a:t>
            </a:r>
          </a:p>
          <a:p>
            <a:pPr marL="0" indent="0" defTabSz="914400">
              <a:lnSpc>
                <a:spcPct val="90000"/>
              </a:lnSpc>
              <a:spcBef>
                <a:spcPts val="2600"/>
              </a:spcBef>
              <a:buClr>
                <a:schemeClr val="accent1"/>
              </a:buClr>
              <a:buSzPct val="120000"/>
              <a:buFont typeface="Calibri" panose="020F0502020204030204" pitchFamily="34" charset="0"/>
              <a:buNone/>
            </a:pPr>
            <a:endParaRPr lang="en-US" altLang="en-US" sz="2400" dirty="0">
              <a:solidFill>
                <a:schemeClr val="tx1">
                  <a:lumMod val="75000"/>
                  <a:lumOff val="25000"/>
                </a:schemeClr>
              </a:solidFill>
            </a:endParaRPr>
          </a:p>
          <a:p>
            <a:pPr marL="0" indent="0" defTabSz="914400">
              <a:lnSpc>
                <a:spcPct val="90000"/>
              </a:lnSpc>
              <a:spcBef>
                <a:spcPts val="2600"/>
              </a:spcBef>
              <a:buClr>
                <a:schemeClr val="accent1"/>
              </a:buClr>
              <a:buSzPct val="120000"/>
              <a:buFont typeface="Calibri" panose="020F0502020204030204" pitchFamily="34" charset="0"/>
              <a:buNone/>
            </a:pPr>
            <a:endParaRPr lang="en-US" altLang="en-US" sz="2400" dirty="0">
              <a:solidFill>
                <a:schemeClr val="tx1">
                  <a:lumMod val="75000"/>
                  <a:lumOff val="25000"/>
                </a:schemeClr>
              </a:solidFill>
            </a:endParaRPr>
          </a:p>
          <a:p>
            <a:pPr marL="0" indent="0" defTabSz="914400">
              <a:lnSpc>
                <a:spcPct val="90000"/>
              </a:lnSpc>
              <a:spcBef>
                <a:spcPts val="2600"/>
              </a:spcBef>
              <a:buClr>
                <a:schemeClr val="accent1"/>
              </a:buClr>
              <a:buSzPct val="120000"/>
              <a:buFont typeface="Calibri" panose="020F0502020204030204" pitchFamily="34" charset="0"/>
              <a:buNone/>
            </a:pPr>
            <a:endParaRPr lang="en-US" altLang="en-US" sz="2400" dirty="0">
              <a:solidFill>
                <a:schemeClr val="tx1">
                  <a:lumMod val="75000"/>
                  <a:lumOff val="25000"/>
                </a:schemeClr>
              </a:solidFill>
            </a:endParaRPr>
          </a:p>
          <a:p>
            <a:pPr defTabSz="914400">
              <a:lnSpc>
                <a:spcPct val="90000"/>
              </a:lnSpc>
              <a:spcBef>
                <a:spcPts val="2600"/>
              </a:spcBef>
              <a:buClr>
                <a:schemeClr val="accent1"/>
              </a:buClr>
              <a:buSzPct val="120000"/>
            </a:pPr>
            <a:r>
              <a:rPr lang="en-US" altLang="en-US" sz="1000" dirty="0">
                <a:solidFill>
                  <a:schemeClr val="tx1">
                    <a:lumMod val="75000"/>
                    <a:lumOff val="25000"/>
                  </a:schemeClr>
                </a:solidFill>
                <a:latin typeface="Franklin Gothic Book" panose="020B0503020102020204" pitchFamily="34" charset="0"/>
              </a:rPr>
              <a:t>* Adapted from USICH 10 Strategies to End Chronic Homelessness</a:t>
            </a:r>
          </a:p>
          <a:p>
            <a:pPr marL="0" indent="0" defTabSz="914400">
              <a:lnSpc>
                <a:spcPct val="90000"/>
              </a:lnSpc>
              <a:spcBef>
                <a:spcPts val="2600"/>
              </a:spcBef>
              <a:buClr>
                <a:schemeClr val="accent1"/>
              </a:buClr>
              <a:buSzPct val="120000"/>
              <a:buFont typeface="Calibri" panose="020F0502020204030204" pitchFamily="34" charset="0"/>
              <a:buNone/>
            </a:pPr>
            <a:endParaRPr lang="en-US" altLang="en-US" sz="2400" dirty="0">
              <a:solidFill>
                <a:schemeClr val="tx1">
                  <a:lumMod val="75000"/>
                  <a:lumOff val="25000"/>
                </a:schemeClr>
              </a:solidFill>
            </a:endParaRPr>
          </a:p>
        </p:txBody>
      </p:sp>
      <p:pic>
        <p:nvPicPr>
          <p:cNvPr id="12" name="Picture 11" descr="Zero painted in white">
            <a:extLst>
              <a:ext uri="{FF2B5EF4-FFF2-40B4-BE49-F238E27FC236}">
                <a16:creationId xmlns:a16="http://schemas.microsoft.com/office/drawing/2014/main" id="{BD050F3A-DAE2-4BC7-AF06-763DC20048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71495" cy="6858000"/>
          </a:xfrm>
          <a:prstGeom prst="rect">
            <a:avLst/>
          </a:prstGeom>
        </p:spPr>
      </p:pic>
    </p:spTree>
    <p:extLst>
      <p:ext uri="{BB962C8B-B14F-4D97-AF65-F5344CB8AC3E}">
        <p14:creationId xmlns:p14="http://schemas.microsoft.com/office/powerpoint/2010/main" val="131436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3">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24E96CA-1E7C-4A75-99F2-6BA19963FBF3}"/>
              </a:ext>
            </a:extLst>
          </p:cNvPr>
          <p:cNvSpPr>
            <a:spLocks noGrp="1"/>
          </p:cNvSpPr>
          <p:nvPr>
            <p:ph type="title"/>
          </p:nvPr>
        </p:nvSpPr>
        <p:spPr>
          <a:xfrm>
            <a:off x="695325" y="888999"/>
            <a:ext cx="10798176" cy="1051914"/>
          </a:xfrm>
        </p:spPr>
        <p:txBody>
          <a:bodyPr>
            <a:normAutofit/>
          </a:bodyPr>
          <a:lstStyle/>
          <a:p>
            <a:pPr>
              <a:lnSpc>
                <a:spcPct val="90000"/>
              </a:lnSpc>
            </a:pPr>
            <a:br>
              <a:rPr lang="en-US" sz="3400" dirty="0">
                <a:latin typeface="Dubai Medium" panose="020B0603030403030204" pitchFamily="34" charset="-78"/>
                <a:cs typeface="Dubai Medium" panose="020B0603030403030204" pitchFamily="34" charset="-78"/>
              </a:rPr>
            </a:br>
            <a:r>
              <a:rPr lang="en-US" sz="3400" dirty="0">
                <a:cs typeface="Dubai Medium" panose="020B0603030403030204" pitchFamily="34" charset="-78"/>
              </a:rPr>
              <a:t>     </a:t>
            </a:r>
            <a:r>
              <a:rPr lang="en-US" sz="3400" b="1" dirty="0">
                <a:cs typeface="Dubai Medium" panose="020B0603030403030204" pitchFamily="34" charset="-78"/>
              </a:rPr>
              <a:t>What’s in Our Toolbox?</a:t>
            </a:r>
          </a:p>
        </p:txBody>
      </p:sp>
      <p:cxnSp>
        <p:nvCxnSpPr>
          <p:cNvPr id="21" name="Straight Connector 15">
            <a:extLst>
              <a:ext uri="{FF2B5EF4-FFF2-40B4-BE49-F238E27FC236}">
                <a16:creationId xmlns:a16="http://schemas.microsoft.com/office/drawing/2014/main" id="{9BB96FAB-CCBF-4D1E-9D0D-B038ACC29B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F64D9E19-89D6-4E5E-BFEF-E7AD489787F3}"/>
              </a:ext>
            </a:extLst>
          </p:cNvPr>
          <p:cNvGraphicFramePr>
            <a:graphicFrameLocks noGrp="1"/>
          </p:cNvGraphicFramePr>
          <p:nvPr>
            <p:ph idx="1"/>
            <p:extLst>
              <p:ext uri="{D42A27DB-BD31-4B8C-83A1-F6EECF244321}">
                <p14:modId xmlns:p14="http://schemas.microsoft.com/office/powerpoint/2010/main" val="1585932043"/>
              </p:ext>
            </p:extLst>
          </p:nvPr>
        </p:nvGraphicFramePr>
        <p:xfrm>
          <a:off x="800100" y="2276474"/>
          <a:ext cx="10629900" cy="3857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319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A43D2-04DF-4B01-89CA-E5D37670341A}"/>
              </a:ext>
            </a:extLst>
          </p:cNvPr>
          <p:cNvSpPr>
            <a:spLocks noGrp="1"/>
          </p:cNvSpPr>
          <p:nvPr>
            <p:ph type="title" idx="4294967295"/>
          </p:nvPr>
        </p:nvSpPr>
        <p:spPr>
          <a:xfrm>
            <a:off x="4194313" y="604684"/>
            <a:ext cx="7997687" cy="5959629"/>
          </a:xfrm>
        </p:spPr>
        <p:txBody>
          <a:bodyPr>
            <a:normAutofit fontScale="90000"/>
          </a:bodyPr>
          <a:lstStyle/>
          <a:p>
            <a:pPr marL="274320" lvl="4" indent="0" algn="ctr">
              <a:spcBef>
                <a:spcPts val="0"/>
              </a:spcBef>
              <a:spcAft>
                <a:spcPts val="0"/>
              </a:spcAft>
              <a:buSzPct val="70000"/>
              <a:buNone/>
            </a:pPr>
            <a:r>
              <a:rPr lang="en-US" sz="3600" b="1" dirty="0">
                <a:solidFill>
                  <a:schemeClr val="tx1"/>
                </a:solidFill>
                <a:latin typeface="+mj-lt"/>
                <a:cs typeface="Dubai Medium" panose="020B0603030403030204" pitchFamily="34" charset="-78"/>
              </a:rPr>
              <a:t>BERGEN’S OUTCOMES 2010-2024</a:t>
            </a:r>
            <a:br>
              <a:rPr lang="en-US" b="1" dirty="0">
                <a:solidFill>
                  <a:schemeClr val="tx1"/>
                </a:solidFill>
                <a:cs typeface="Dubai Medium" panose="020B0603030403030204" pitchFamily="34" charset="-78"/>
              </a:rPr>
            </a:br>
            <a:br>
              <a:rPr lang="en-US" b="1" dirty="0">
                <a:solidFill>
                  <a:schemeClr val="tx1"/>
                </a:solidFill>
                <a:latin typeface="Franklin Gothic Book" panose="020B0503020102020204" pitchFamily="34" charset="0"/>
                <a:cs typeface="Dubai Medium" panose="020B0603030403030204" pitchFamily="34" charset="-78"/>
              </a:rPr>
            </a:br>
            <a:r>
              <a:rPr lang="en-US" dirty="0">
                <a:solidFill>
                  <a:schemeClr val="tx1"/>
                </a:solidFill>
                <a:latin typeface="+mn-lt"/>
                <a:cs typeface="Dubai Medium" panose="020B0603030403030204" pitchFamily="34" charset="-78"/>
              </a:rPr>
              <a:t>Over </a:t>
            </a:r>
            <a:r>
              <a:rPr lang="en-US" sz="1700" dirty="0">
                <a:solidFill>
                  <a:schemeClr val="tx1"/>
                </a:solidFill>
                <a:latin typeface="+mn-lt"/>
                <a:cs typeface="Calibri" panose="020F0502020204030204" pitchFamily="34" charset="0"/>
              </a:rPr>
              <a:t>2000+</a:t>
            </a:r>
            <a:r>
              <a:rPr lang="en-US" altLang="en-US" sz="1700" dirty="0">
                <a:solidFill>
                  <a:schemeClr val="tx1"/>
                </a:solidFill>
                <a:latin typeface="+mn-lt"/>
                <a:cs typeface="Calibri" panose="020F0502020204030204" pitchFamily="34" charset="0"/>
              </a:rPr>
              <a:t> Individuals Placed in Permanent Housing  (over 250 were Chronic)</a:t>
            </a:r>
            <a:br>
              <a:rPr lang="en-US" altLang="en-US" sz="1700" dirty="0">
                <a:solidFill>
                  <a:schemeClr val="tx1"/>
                </a:solidFill>
                <a:latin typeface="+mn-lt"/>
                <a:cs typeface="Calibri" panose="020F0502020204030204" pitchFamily="34" charset="0"/>
              </a:rPr>
            </a:br>
            <a:r>
              <a:rPr lang="en-US" altLang="en-US" sz="1700" dirty="0">
                <a:solidFill>
                  <a:schemeClr val="tx1"/>
                </a:solidFill>
                <a:latin typeface="+mn-lt"/>
                <a:cs typeface="Calibri" panose="020F0502020204030204" pitchFamily="34" charset="0"/>
              </a:rPr>
              <a:t>2,000+ families / individuals in danger of losing their housing were provided             prevention and/or rapid rehousing</a:t>
            </a:r>
            <a:br>
              <a:rPr lang="en-US" altLang="en-US" sz="1700" dirty="0">
                <a:solidFill>
                  <a:schemeClr val="tx1"/>
                </a:solidFill>
                <a:latin typeface="+mn-lt"/>
                <a:cs typeface="Calibri" panose="020F0502020204030204" pitchFamily="34" charset="0"/>
              </a:rPr>
            </a:br>
            <a:br>
              <a:rPr lang="en-US" altLang="en-US" sz="1700" dirty="0">
                <a:solidFill>
                  <a:schemeClr val="tx1"/>
                </a:solidFill>
                <a:latin typeface="+mn-lt"/>
                <a:cs typeface="Calibri" panose="020F0502020204030204" pitchFamily="34" charset="0"/>
              </a:rPr>
            </a:br>
            <a:r>
              <a:rPr lang="en-US" altLang="en-US" sz="1700" dirty="0">
                <a:solidFill>
                  <a:schemeClr val="tx1"/>
                </a:solidFill>
                <a:latin typeface="+mn-lt"/>
                <a:cs typeface="Calibri" panose="020F0502020204030204" pitchFamily="34" charset="0"/>
              </a:rPr>
              <a:t>Over 400,000 individuals have made in-person or virtual visits to Next Step</a:t>
            </a:r>
            <a:br>
              <a:rPr lang="en-US" altLang="en-US" sz="1700" dirty="0">
                <a:solidFill>
                  <a:schemeClr val="tx1"/>
                </a:solidFill>
                <a:latin typeface="+mn-lt"/>
                <a:cs typeface="Calibri" panose="020F0502020204030204" pitchFamily="34" charset="0"/>
              </a:rPr>
            </a:br>
            <a:br>
              <a:rPr lang="en-US" altLang="en-US" sz="1700" dirty="0">
                <a:solidFill>
                  <a:schemeClr val="tx1"/>
                </a:solidFill>
                <a:latin typeface="+mn-lt"/>
                <a:cs typeface="Calibri" panose="020F0502020204030204" pitchFamily="34" charset="0"/>
              </a:rPr>
            </a:br>
            <a:r>
              <a:rPr lang="en-US" altLang="en-US" sz="1700" dirty="0">
                <a:solidFill>
                  <a:schemeClr val="tx1"/>
                </a:solidFill>
                <a:latin typeface="+mn-lt"/>
                <a:cs typeface="Calibri" panose="020F0502020204030204" pitchFamily="34" charset="0"/>
              </a:rPr>
              <a:t>Over 1 million meals have been served</a:t>
            </a:r>
            <a:br>
              <a:rPr lang="en-US" altLang="en-US" sz="1700" dirty="0">
                <a:solidFill>
                  <a:schemeClr val="tx1"/>
                </a:solidFill>
                <a:latin typeface="+mn-lt"/>
                <a:cs typeface="Calibri" panose="020F0502020204030204" pitchFamily="34" charset="0"/>
              </a:rPr>
            </a:br>
            <a:br>
              <a:rPr lang="en-US" altLang="en-US" sz="1700" dirty="0">
                <a:solidFill>
                  <a:schemeClr val="tx1"/>
                </a:solidFill>
                <a:latin typeface="+mn-lt"/>
                <a:cs typeface="Calibri" panose="020F0502020204030204" pitchFamily="34" charset="0"/>
              </a:rPr>
            </a:br>
            <a:r>
              <a:rPr lang="en-US" altLang="en-US" sz="1700" dirty="0">
                <a:solidFill>
                  <a:schemeClr val="tx1"/>
                </a:solidFill>
                <a:latin typeface="+mn-lt"/>
                <a:cs typeface="Calibri" panose="020F0502020204030204" pitchFamily="34" charset="0"/>
              </a:rPr>
              <a:t>Less than 5% Recidivism Rate</a:t>
            </a:r>
            <a:br>
              <a:rPr lang="en-US" altLang="en-US" sz="1700" dirty="0">
                <a:solidFill>
                  <a:schemeClr val="tx1"/>
                </a:solidFill>
                <a:latin typeface="+mn-lt"/>
                <a:cs typeface="Calibri" panose="020F0502020204030204" pitchFamily="34" charset="0"/>
              </a:rPr>
            </a:br>
            <a:br>
              <a:rPr lang="en-US" altLang="en-US" sz="1700" dirty="0">
                <a:solidFill>
                  <a:schemeClr val="tx1"/>
                </a:solidFill>
                <a:latin typeface="+mn-lt"/>
                <a:cs typeface="Calibri" panose="020F0502020204030204" pitchFamily="34" charset="0"/>
              </a:rPr>
            </a:br>
            <a:r>
              <a:rPr lang="en-US" altLang="en-US" sz="1700" dirty="0">
                <a:solidFill>
                  <a:schemeClr val="tx1"/>
                </a:solidFill>
                <a:latin typeface="+mn-lt"/>
                <a:cs typeface="Calibri" panose="020F0502020204030204" pitchFamily="34" charset="0"/>
              </a:rPr>
              <a:t>Completed the Mayors Challenge to End Veteran Homelessness                                         August 2016   (First County in New Jersey, 28</a:t>
            </a:r>
            <a:r>
              <a:rPr lang="en-US" altLang="en-US" sz="1700" baseline="30000" dirty="0">
                <a:solidFill>
                  <a:schemeClr val="tx1"/>
                </a:solidFill>
                <a:latin typeface="+mn-lt"/>
                <a:cs typeface="Calibri" panose="020F0502020204030204" pitchFamily="34" charset="0"/>
              </a:rPr>
              <a:t>th</a:t>
            </a:r>
            <a:r>
              <a:rPr lang="en-US" altLang="en-US" sz="1700" dirty="0">
                <a:solidFill>
                  <a:schemeClr val="tx1"/>
                </a:solidFill>
                <a:latin typeface="+mn-lt"/>
                <a:cs typeface="Calibri" panose="020F0502020204030204" pitchFamily="34" charset="0"/>
              </a:rPr>
              <a:t> in the nation))</a:t>
            </a:r>
            <a:br>
              <a:rPr lang="en-US" altLang="en-US" sz="1700" dirty="0">
                <a:solidFill>
                  <a:schemeClr val="tx1"/>
                </a:solidFill>
                <a:latin typeface="+mn-lt"/>
                <a:cs typeface="Calibri" panose="020F0502020204030204" pitchFamily="34" charset="0"/>
              </a:rPr>
            </a:br>
            <a:br>
              <a:rPr lang="en-US" altLang="en-US" sz="1700" dirty="0">
                <a:solidFill>
                  <a:schemeClr val="tx1"/>
                </a:solidFill>
                <a:latin typeface="+mn-lt"/>
                <a:cs typeface="Calibri" panose="020F0502020204030204" pitchFamily="34" charset="0"/>
              </a:rPr>
            </a:br>
            <a:r>
              <a:rPr lang="en-US" altLang="en-US" sz="1700" dirty="0">
                <a:solidFill>
                  <a:schemeClr val="tx1"/>
                </a:solidFill>
                <a:latin typeface="+mn-lt"/>
                <a:cs typeface="Calibri" panose="020F0502020204030204" pitchFamily="34" charset="0"/>
              </a:rPr>
              <a:t>Reached Functional Zero for Chronic Homelessness                                                         February 2017  (First Community in the Nation to End)</a:t>
            </a:r>
            <a:br>
              <a:rPr lang="en-US" altLang="en-US" sz="1700" dirty="0">
                <a:solidFill>
                  <a:schemeClr val="tx1"/>
                </a:solidFill>
                <a:latin typeface="+mn-lt"/>
                <a:cs typeface="Calibri" panose="020F0502020204030204" pitchFamily="34" charset="0"/>
              </a:rPr>
            </a:br>
            <a:br>
              <a:rPr lang="en-US" altLang="en-US" sz="1700" dirty="0">
                <a:solidFill>
                  <a:schemeClr val="tx1"/>
                </a:solidFill>
                <a:latin typeface="+mn-lt"/>
                <a:cs typeface="Calibri" panose="020F0502020204030204" pitchFamily="34" charset="0"/>
              </a:rPr>
            </a:br>
            <a:r>
              <a:rPr lang="en-US" altLang="en-US" sz="1700" dirty="0">
                <a:solidFill>
                  <a:schemeClr val="tx1"/>
                </a:solidFill>
                <a:latin typeface="+mn-lt"/>
                <a:cs typeface="Calibri" panose="020F0502020204030204" pitchFamily="34" charset="0"/>
              </a:rPr>
              <a:t>Reached Functional Zero for Veterans Homelessness                                                               April 2017 (double zero community)</a:t>
            </a:r>
            <a:br>
              <a:rPr lang="en-US" altLang="en-US" sz="1700" b="1" dirty="0">
                <a:solidFill>
                  <a:schemeClr val="tx1"/>
                </a:solidFill>
                <a:latin typeface="+mn-lt"/>
                <a:cs typeface="Calibri" panose="020F0502020204030204" pitchFamily="34" charset="0"/>
              </a:rPr>
            </a:br>
            <a:br>
              <a:rPr lang="en-US" altLang="en-US" sz="1700" b="1" dirty="0">
                <a:solidFill>
                  <a:schemeClr val="tx1"/>
                </a:solidFill>
                <a:latin typeface="+mn-lt"/>
                <a:cs typeface="Calibri" panose="020F0502020204030204" pitchFamily="34" charset="0"/>
              </a:rPr>
            </a:br>
            <a:r>
              <a:rPr lang="en-US" altLang="en-US" sz="1700" dirty="0">
                <a:solidFill>
                  <a:schemeClr val="tx1"/>
                </a:solidFill>
                <a:latin typeface="+mn-lt"/>
                <a:cs typeface="Calibri" panose="020F0502020204030204" pitchFamily="34" charset="0"/>
              </a:rPr>
              <a:t>Sustaining Zero for Veteran &amp; Chronic Homelessness for over 6 years</a:t>
            </a:r>
            <a:br>
              <a:rPr lang="en-US" altLang="en-US" dirty="0">
                <a:solidFill>
                  <a:schemeClr val="tx1"/>
                </a:solidFill>
                <a:latin typeface="+mn-lt"/>
                <a:cs typeface="Calibri" panose="020F0502020204030204" pitchFamily="34" charset="0"/>
              </a:rPr>
            </a:br>
            <a:endParaRPr lang="en-US" b="1" dirty="0">
              <a:solidFill>
                <a:schemeClr val="tx1"/>
              </a:solidFill>
              <a:latin typeface="+mn-lt"/>
              <a:cs typeface="Dubai Medium" panose="020B0603030403030204" pitchFamily="34" charset="-78"/>
            </a:endParaRPr>
          </a:p>
        </p:txBody>
      </p:sp>
      <p:pic>
        <p:nvPicPr>
          <p:cNvPr id="5" name="Picture Placeholder 4">
            <a:extLst>
              <a:ext uri="{FF2B5EF4-FFF2-40B4-BE49-F238E27FC236}">
                <a16:creationId xmlns:a16="http://schemas.microsoft.com/office/drawing/2014/main" id="{A1F70CA2-9654-443A-80C8-9ED9E171F182}"/>
              </a:ext>
            </a:extLst>
          </p:cNvPr>
          <p:cNvPicPr>
            <a:picLocks noChangeAspect="1"/>
          </p:cNvPicPr>
          <p:nvPr/>
        </p:nvPicPr>
        <p:blipFill rotWithShape="1">
          <a:blip r:embed="rId3"/>
          <a:srcRect l="15369" r="16180" b="5"/>
          <a:stretch/>
        </p:blipFill>
        <p:spPr>
          <a:xfrm>
            <a:off x="-1" y="1"/>
            <a:ext cx="4726983" cy="6850250"/>
          </a:xfrm>
          <a:prstGeom prst="rect">
            <a:avLst/>
          </a:prstGeom>
          <a:scene3d>
            <a:camera prst="orthographicFront">
              <a:rot lat="300000" lon="0" rev="0"/>
            </a:camera>
            <a:lightRig rig="threePt" dir="t"/>
          </a:scene3d>
        </p:spPr>
      </p:pic>
    </p:spTree>
    <p:extLst>
      <p:ext uri="{BB962C8B-B14F-4D97-AF65-F5344CB8AC3E}">
        <p14:creationId xmlns:p14="http://schemas.microsoft.com/office/powerpoint/2010/main" val="776010319"/>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06FD20-29D5-4DF7-ADB9-DE704446F0F6}"/>
              </a:ext>
            </a:extLst>
          </p:cNvPr>
          <p:cNvSpPr/>
          <p:nvPr/>
        </p:nvSpPr>
        <p:spPr>
          <a:xfrm>
            <a:off x="1171575" y="3429000"/>
            <a:ext cx="2448320" cy="2271713"/>
          </a:xfrm>
          <a:prstGeom prst="rect">
            <a:avLst/>
          </a:prstGeom>
        </p:spPr>
        <p:txBody>
          <a:bodyPr vert="horz" lIns="91440" tIns="45720" rIns="91440" bIns="45720" rtlCol="0" anchor="ctr">
            <a:normAutofit/>
          </a:bodyPr>
          <a:lstStyle/>
          <a:p>
            <a:pPr algn="r" defTabSz="914400">
              <a:lnSpc>
                <a:spcPct val="85000"/>
              </a:lnSpc>
              <a:spcBef>
                <a:spcPct val="0"/>
              </a:spcBef>
              <a:spcAft>
                <a:spcPts val="1200"/>
              </a:spcAft>
            </a:pPr>
            <a:endParaRPr lang="en-US" sz="3600" spc="-50" dirty="0">
              <a:latin typeface="+mj-lt"/>
              <a:ea typeface="+mj-ea"/>
              <a:cs typeface="Dubai Medium" panose="020B0603030403030204" pitchFamily="34" charset="-78"/>
            </a:endParaRPr>
          </a:p>
        </p:txBody>
      </p:sp>
      <p:sp>
        <p:nvSpPr>
          <p:cNvPr id="3" name="Rectangle 2">
            <a:extLst>
              <a:ext uri="{FF2B5EF4-FFF2-40B4-BE49-F238E27FC236}">
                <a16:creationId xmlns:a16="http://schemas.microsoft.com/office/drawing/2014/main" id="{AF5A2C3B-C512-49A7-8CCE-70B6B60A8AD4}"/>
              </a:ext>
            </a:extLst>
          </p:cNvPr>
          <p:cNvSpPr/>
          <p:nvPr/>
        </p:nvSpPr>
        <p:spPr>
          <a:xfrm>
            <a:off x="5114924" y="714375"/>
            <a:ext cx="6932291" cy="5286375"/>
          </a:xfrm>
          <a:prstGeom prst="rect">
            <a:avLst/>
          </a:prstGeom>
        </p:spPr>
        <p:txBody>
          <a:bodyPr vert="horz" lIns="0" tIns="45720" rIns="0" bIns="45720" rtlCol="0" anchor="ctr">
            <a:normAutofit/>
          </a:bodyPr>
          <a:lstStyle/>
          <a:p>
            <a:pPr defTabSz="914400">
              <a:lnSpc>
                <a:spcPct val="90000"/>
              </a:lnSpc>
              <a:spcAft>
                <a:spcPts val="600"/>
              </a:spcAft>
              <a:buClr>
                <a:schemeClr val="accent1"/>
              </a:buClr>
              <a:buFont typeface="Calibri" panose="020F0502020204030204" pitchFamily="34" charset="0"/>
            </a:pPr>
            <a:endParaRPr lang="en-US" sz="2400"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sz="2400" b="1"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sz="3200" dirty="0">
              <a:solidFill>
                <a:schemeClr val="tx1">
                  <a:lumMod val="75000"/>
                  <a:lumOff val="25000"/>
                </a:schemeClr>
              </a:solidFill>
              <a:latin typeface="Dubai Medium" panose="020B0603030403030204" pitchFamily="34" charset="-78"/>
              <a:cs typeface="Dubai Medium" panose="020B0603030403030204" pitchFamily="34" charset="-78"/>
            </a:endParaRPr>
          </a:p>
          <a:p>
            <a:pPr defTabSz="914400">
              <a:lnSpc>
                <a:spcPct val="90000"/>
              </a:lnSpc>
              <a:spcAft>
                <a:spcPts val="600"/>
              </a:spcAft>
              <a:buClr>
                <a:schemeClr val="accent1"/>
              </a:buClr>
              <a:buFont typeface="Calibri" panose="020F0502020204030204" pitchFamily="34" charset="0"/>
            </a:pPr>
            <a:r>
              <a:rPr lang="en-US" sz="3200" dirty="0">
                <a:solidFill>
                  <a:schemeClr val="tx1">
                    <a:lumMod val="75000"/>
                    <a:lumOff val="25000"/>
                  </a:schemeClr>
                </a:solidFill>
                <a:latin typeface="Dubai Medium" panose="020B0603030403030204" pitchFamily="34" charset="-78"/>
                <a:cs typeface="Dubai Medium" panose="020B0603030403030204" pitchFamily="34" charset="-78"/>
              </a:rPr>
              <a:t>Julia Orlando, Ed.M, MA, DRCC, CRC</a:t>
            </a:r>
          </a:p>
          <a:p>
            <a:pPr defTabSz="914400">
              <a:lnSpc>
                <a:spcPct val="90000"/>
              </a:lnSpc>
              <a:spcAft>
                <a:spcPts val="600"/>
              </a:spcAft>
              <a:buClr>
                <a:schemeClr val="accent1"/>
              </a:buClr>
              <a:buFont typeface="Calibri" panose="020F0502020204030204" pitchFamily="34" charset="0"/>
            </a:pPr>
            <a:endParaRPr lang="en-US" sz="2000" dirty="0">
              <a:solidFill>
                <a:schemeClr val="tx1">
                  <a:lumMod val="75000"/>
                  <a:lumOff val="25000"/>
                </a:schemeClr>
              </a:solidFill>
              <a:latin typeface="Dubai Medium" panose="020B0603030403030204" pitchFamily="34" charset="-78"/>
              <a:cs typeface="Dubai Medium" panose="020B0603030403030204" pitchFamily="34" charset="-78"/>
            </a:endParaRPr>
          </a:p>
          <a:p>
            <a:pPr defTabSz="914400">
              <a:lnSpc>
                <a:spcPct val="90000"/>
              </a:lnSpc>
              <a:spcAft>
                <a:spcPts val="600"/>
              </a:spcAft>
              <a:buClr>
                <a:schemeClr val="accent1"/>
              </a:buClr>
              <a:buFont typeface="Calibri" panose="020F0502020204030204" pitchFamily="34" charset="0"/>
            </a:pPr>
            <a:r>
              <a:rPr lang="en-US" sz="2000" dirty="0">
                <a:solidFill>
                  <a:schemeClr val="tx1">
                    <a:lumMod val="75000"/>
                    <a:lumOff val="25000"/>
                  </a:schemeClr>
                </a:solidFill>
                <a:latin typeface="Dubai Medium" panose="020B0603030403030204" pitchFamily="34" charset="-78"/>
                <a:cs typeface="Dubai Medium" panose="020B0603030403030204" pitchFamily="34" charset="-78"/>
              </a:rPr>
              <a:t>Contact Me/Follow Me:</a:t>
            </a:r>
          </a:p>
          <a:p>
            <a:pPr defTabSz="914400">
              <a:lnSpc>
                <a:spcPct val="90000"/>
              </a:lnSpc>
              <a:spcAft>
                <a:spcPts val="600"/>
              </a:spcAft>
              <a:buClr>
                <a:schemeClr val="accent1"/>
              </a:buClr>
              <a:buFont typeface="Calibri" panose="020F0502020204030204" pitchFamily="34" charset="0"/>
            </a:pPr>
            <a:endParaRPr lang="en-US" sz="300" dirty="0">
              <a:solidFill>
                <a:schemeClr val="tx1">
                  <a:lumMod val="65000"/>
                  <a:lumOff val="35000"/>
                </a:schemeClr>
              </a:solidFill>
            </a:endParaRPr>
          </a:p>
          <a:p>
            <a:pPr defTabSz="685800">
              <a:lnSpc>
                <a:spcPct val="90000"/>
              </a:lnSpc>
              <a:spcAft>
                <a:spcPts val="450"/>
              </a:spcAft>
              <a:buClr>
                <a:schemeClr val="accent1"/>
              </a:buClr>
              <a:buFont typeface="Calibri" panose="020F0502020204030204" pitchFamily="34" charset="0"/>
            </a:pPr>
            <a:r>
              <a:rPr lang="en-US" sz="2000" dirty="0">
                <a:solidFill>
                  <a:schemeClr val="tx1">
                    <a:lumMod val="65000"/>
                    <a:lumOff val="35000"/>
                  </a:schemeClr>
                </a:solidFill>
                <a:latin typeface="Calibri" panose="020F0502020204030204" pitchFamily="34" charset="0"/>
                <a:cs typeface="Calibri" panose="020F0502020204030204" pitchFamily="34" charset="0"/>
              </a:rPr>
              <a:t>Mobile: 551-804-9000</a:t>
            </a:r>
          </a:p>
          <a:p>
            <a:pPr defTabSz="685800">
              <a:lnSpc>
                <a:spcPct val="90000"/>
              </a:lnSpc>
              <a:buClr>
                <a:schemeClr val="accent1"/>
              </a:buClr>
              <a:buFont typeface="Calibri" panose="020F0502020204030204" pitchFamily="34" charset="0"/>
            </a:pPr>
            <a:r>
              <a:rPr lang="en-US" sz="2000" dirty="0">
                <a:solidFill>
                  <a:schemeClr val="tx1">
                    <a:lumMod val="65000"/>
                    <a:lumOff val="35000"/>
                  </a:schemeClr>
                </a:solidFill>
                <a:latin typeface="Calibri" panose="020F0502020204030204" pitchFamily="34" charset="0"/>
                <a:cs typeface="Calibri" panose="020F0502020204030204" pitchFamily="34" charset="0"/>
              </a:rPr>
              <a:t>Email: juliaorlandoconsulting@gmail.com</a:t>
            </a:r>
          </a:p>
          <a:p>
            <a:pPr defTabSz="685800">
              <a:lnSpc>
                <a:spcPct val="110000"/>
              </a:lnSpc>
              <a:buClr>
                <a:schemeClr val="accent1"/>
              </a:buClr>
              <a:buFont typeface="Calibri" panose="020F0502020204030204" pitchFamily="34" charset="0"/>
            </a:pPr>
            <a:r>
              <a:rPr lang="en-US" sz="2000" dirty="0">
                <a:solidFill>
                  <a:schemeClr val="tx1">
                    <a:lumMod val="65000"/>
                    <a:lumOff val="35000"/>
                  </a:schemeClr>
                </a:solidFill>
                <a:latin typeface="Calibri" panose="020F0502020204030204" pitchFamily="34" charset="0"/>
                <a:cs typeface="Calibri" panose="020F0502020204030204" pitchFamily="34" charset="0"/>
              </a:rPr>
              <a:t>Twitter:  @JuliaOrlando4</a:t>
            </a:r>
          </a:p>
          <a:p>
            <a:pPr defTabSz="685800">
              <a:lnSpc>
                <a:spcPct val="110000"/>
              </a:lnSpc>
              <a:buClr>
                <a:schemeClr val="accent1"/>
              </a:buClr>
              <a:buFont typeface="Calibri" panose="020F0502020204030204" pitchFamily="34" charset="0"/>
            </a:pPr>
            <a:r>
              <a:rPr lang="en-US" sz="2000" dirty="0">
                <a:solidFill>
                  <a:schemeClr val="tx1">
                    <a:lumMod val="65000"/>
                    <a:lumOff val="35000"/>
                  </a:schemeClr>
                </a:solidFill>
                <a:latin typeface="Calibri" panose="020F0502020204030204" pitchFamily="34" charset="0"/>
                <a:cs typeface="Calibri" panose="020F0502020204030204" pitchFamily="34" charset="0"/>
              </a:rPr>
              <a:t>LinkedIn:  Julia (D’Angelo) Orlando</a:t>
            </a:r>
          </a:p>
          <a:p>
            <a:pPr defTabSz="685800">
              <a:lnSpc>
                <a:spcPct val="110000"/>
              </a:lnSpc>
              <a:buClr>
                <a:schemeClr val="accent1"/>
              </a:buClr>
              <a:buFont typeface="Calibri" panose="020F0502020204030204" pitchFamily="34" charset="0"/>
            </a:pPr>
            <a:r>
              <a:rPr lang="en-US" sz="2000" dirty="0">
                <a:solidFill>
                  <a:schemeClr val="tx1">
                    <a:lumMod val="65000"/>
                    <a:lumOff val="35000"/>
                  </a:schemeClr>
                </a:solidFill>
                <a:latin typeface="Calibri" panose="020F0502020204030204" pitchFamily="34" charset="0"/>
                <a:cs typeface="Calibri" panose="020F0502020204030204" pitchFamily="34" charset="0"/>
              </a:rPr>
              <a:t>Website: www.juliaorlandoconsulting.com</a:t>
            </a:r>
          </a:p>
        </p:txBody>
      </p:sp>
      <p:pic>
        <p:nvPicPr>
          <p:cNvPr id="5" name="Picture 4" descr="A person posing for the camera&#10;&#10;Description automatically generated">
            <a:extLst>
              <a:ext uri="{FF2B5EF4-FFF2-40B4-BE49-F238E27FC236}">
                <a16:creationId xmlns:a16="http://schemas.microsoft.com/office/drawing/2014/main" id="{D0AFECEE-1930-4431-9338-F82A903EB4F7}"/>
              </a:ext>
            </a:extLst>
          </p:cNvPr>
          <p:cNvPicPr>
            <a:picLocks noChangeAspect="1"/>
          </p:cNvPicPr>
          <p:nvPr/>
        </p:nvPicPr>
        <p:blipFill>
          <a:blip r:embed="rId3"/>
          <a:stretch>
            <a:fillRect/>
          </a:stretch>
        </p:blipFill>
        <p:spPr>
          <a:xfrm>
            <a:off x="1743076" y="1157287"/>
            <a:ext cx="3112092" cy="4385790"/>
          </a:xfrm>
          <a:prstGeom prst="rect">
            <a:avLst/>
          </a:prstGeom>
        </p:spPr>
      </p:pic>
    </p:spTree>
    <p:extLst>
      <p:ext uri="{BB962C8B-B14F-4D97-AF65-F5344CB8AC3E}">
        <p14:creationId xmlns:p14="http://schemas.microsoft.com/office/powerpoint/2010/main" val="3144150847"/>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06FD20-29D5-4DF7-ADB9-DE704446F0F6}"/>
              </a:ext>
            </a:extLst>
          </p:cNvPr>
          <p:cNvSpPr/>
          <p:nvPr/>
        </p:nvSpPr>
        <p:spPr>
          <a:xfrm>
            <a:off x="1382821" y="472570"/>
            <a:ext cx="2385006" cy="5225627"/>
          </a:xfrm>
          <a:prstGeom prst="rect">
            <a:avLst/>
          </a:prstGeom>
        </p:spPr>
        <p:txBody>
          <a:bodyPr vert="horz" lIns="91440" tIns="45720" rIns="91440" bIns="45720" rtlCol="0" anchor="ctr">
            <a:normAutofit/>
          </a:bodyPr>
          <a:lstStyle/>
          <a:p>
            <a:pPr defTabSz="914400">
              <a:lnSpc>
                <a:spcPct val="85000"/>
              </a:lnSpc>
              <a:spcBef>
                <a:spcPct val="0"/>
              </a:spcBef>
              <a:spcAft>
                <a:spcPts val="600"/>
              </a:spcAft>
            </a:pPr>
            <a:r>
              <a:rPr lang="en-US" sz="3600" b="1" spc="-50" dirty="0">
                <a:solidFill>
                  <a:schemeClr val="tx1">
                    <a:lumMod val="75000"/>
                    <a:lumOff val="25000"/>
                  </a:schemeClr>
                </a:solidFill>
                <a:latin typeface="+mj-lt"/>
                <a:ea typeface="+mj-ea"/>
                <a:cs typeface="Dubai Medium" panose="020B0603030403030204" pitchFamily="34" charset="-78"/>
              </a:rPr>
              <a:t>Bergen County Government Leadership</a:t>
            </a:r>
          </a:p>
        </p:txBody>
      </p:sp>
      <p:sp>
        <p:nvSpPr>
          <p:cNvPr id="3" name="Rectangle 2">
            <a:extLst>
              <a:ext uri="{FF2B5EF4-FFF2-40B4-BE49-F238E27FC236}">
                <a16:creationId xmlns:a16="http://schemas.microsoft.com/office/drawing/2014/main" id="{AF5A2C3B-C512-49A7-8CCE-70B6B60A8AD4}"/>
              </a:ext>
            </a:extLst>
          </p:cNvPr>
          <p:cNvSpPr/>
          <p:nvPr/>
        </p:nvSpPr>
        <p:spPr>
          <a:xfrm>
            <a:off x="4351019" y="643466"/>
            <a:ext cx="6895973" cy="5225628"/>
          </a:xfrm>
          <a:prstGeom prst="rect">
            <a:avLst/>
          </a:prstGeom>
        </p:spPr>
        <p:txBody>
          <a:bodyPr vert="horz" lIns="0" tIns="45720" rIns="0" bIns="45720" rtlCol="0" anchor="ctr">
            <a:normAutofit/>
          </a:bodyPr>
          <a:lstStyle/>
          <a:p>
            <a:pPr defTabSz="914400">
              <a:lnSpc>
                <a:spcPct val="90000"/>
              </a:lnSpc>
              <a:spcAft>
                <a:spcPts val="600"/>
              </a:spcAft>
              <a:buClr>
                <a:schemeClr val="accent1"/>
              </a:buClr>
              <a:buFont typeface="Calibri" panose="020F0502020204030204" pitchFamily="34" charset="0"/>
            </a:pPr>
            <a:r>
              <a:rPr lang="en-US" sz="2000" b="1" dirty="0">
                <a:solidFill>
                  <a:schemeClr val="tx1">
                    <a:lumMod val="75000"/>
                    <a:lumOff val="25000"/>
                  </a:schemeClr>
                </a:solidFill>
              </a:rPr>
              <a:t>County Executive James J. Tedesco, III</a:t>
            </a:r>
          </a:p>
          <a:p>
            <a:pPr defTabSz="914400">
              <a:lnSpc>
                <a:spcPct val="90000"/>
              </a:lnSpc>
              <a:spcAft>
                <a:spcPts val="600"/>
              </a:spcAft>
              <a:buClr>
                <a:schemeClr val="accent1"/>
              </a:buClr>
              <a:buFont typeface="Calibri" panose="020F0502020204030204" pitchFamily="34" charset="0"/>
            </a:pPr>
            <a:endParaRPr lang="en-US" sz="2000" b="1"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sz="2000" b="1" i="1" dirty="0">
                <a:solidFill>
                  <a:schemeClr val="tx1">
                    <a:lumMod val="75000"/>
                    <a:lumOff val="25000"/>
                  </a:schemeClr>
                </a:solidFill>
              </a:rPr>
              <a:t>Bergen County Board of Commissioners:</a:t>
            </a:r>
          </a:p>
          <a:p>
            <a:pPr defTabSz="914400">
              <a:lnSpc>
                <a:spcPct val="90000"/>
              </a:lnSpc>
              <a:spcAft>
                <a:spcPts val="600"/>
              </a:spcAft>
              <a:buClr>
                <a:schemeClr val="accent1"/>
              </a:buClr>
              <a:buFont typeface="Calibri" panose="020F0502020204030204" pitchFamily="34" charset="0"/>
            </a:pPr>
            <a:r>
              <a:rPr lang="en-US" sz="2000" b="1" dirty="0">
                <a:solidFill>
                  <a:schemeClr val="tx1">
                    <a:lumMod val="75000"/>
                    <a:lumOff val="25000"/>
                  </a:schemeClr>
                </a:solidFill>
              </a:rPr>
              <a:t>Commissioner Chair Germaine M. Ortiz Commissioner</a:t>
            </a:r>
          </a:p>
          <a:p>
            <a:pPr defTabSz="914400">
              <a:lnSpc>
                <a:spcPct val="90000"/>
              </a:lnSpc>
              <a:spcAft>
                <a:spcPts val="600"/>
              </a:spcAft>
              <a:buClr>
                <a:schemeClr val="accent1"/>
              </a:buClr>
            </a:pPr>
            <a:r>
              <a:rPr lang="en-US" sz="2000" b="1" dirty="0">
                <a:solidFill>
                  <a:schemeClr val="tx1">
                    <a:lumMod val="75000"/>
                    <a:lumOff val="25000"/>
                  </a:schemeClr>
                </a:solidFill>
              </a:rPr>
              <a:t>Commissioner Vice-Chairman Mary J. Amoroso</a:t>
            </a:r>
          </a:p>
          <a:p>
            <a:pPr defTabSz="914400">
              <a:lnSpc>
                <a:spcPct val="90000"/>
              </a:lnSpc>
              <a:spcAft>
                <a:spcPts val="600"/>
              </a:spcAft>
              <a:buClr>
                <a:schemeClr val="accent1"/>
              </a:buClr>
              <a:buFont typeface="Calibri" panose="020F0502020204030204" pitchFamily="34" charset="0"/>
            </a:pPr>
            <a:r>
              <a:rPr lang="en-US" sz="2000" b="1" dirty="0">
                <a:solidFill>
                  <a:schemeClr val="tx1">
                    <a:lumMod val="75000"/>
                    <a:lumOff val="25000"/>
                  </a:schemeClr>
                </a:solidFill>
              </a:rPr>
              <a:t>Commissioner Thomas J. Sullivan</a:t>
            </a:r>
            <a:endParaRPr lang="en-US" sz="2000" b="1" i="1"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sz="2000" b="1" dirty="0">
                <a:solidFill>
                  <a:schemeClr val="tx1">
                    <a:lumMod val="75000"/>
                    <a:lumOff val="25000"/>
                  </a:schemeClr>
                </a:solidFill>
              </a:rPr>
              <a:t>Commissioner Chair Pro Tempore Dr. Joan M. Voss</a:t>
            </a:r>
          </a:p>
          <a:p>
            <a:pPr defTabSz="914400">
              <a:lnSpc>
                <a:spcPct val="90000"/>
              </a:lnSpc>
              <a:spcAft>
                <a:spcPts val="600"/>
              </a:spcAft>
              <a:buClr>
                <a:schemeClr val="accent1"/>
              </a:buClr>
              <a:buFont typeface="Calibri" panose="020F0502020204030204" pitchFamily="34" charset="0"/>
            </a:pPr>
            <a:r>
              <a:rPr lang="en-US" sz="2000" b="1" dirty="0">
                <a:solidFill>
                  <a:schemeClr val="tx1">
                    <a:lumMod val="75000"/>
                    <a:lumOff val="25000"/>
                  </a:schemeClr>
                </a:solidFill>
              </a:rPr>
              <a:t>Chairwoman Tracy S. Zur</a:t>
            </a:r>
          </a:p>
          <a:p>
            <a:pPr defTabSz="914400">
              <a:lnSpc>
                <a:spcPct val="90000"/>
              </a:lnSpc>
              <a:spcAft>
                <a:spcPts val="600"/>
              </a:spcAft>
              <a:buClr>
                <a:schemeClr val="accent1"/>
              </a:buClr>
              <a:buFont typeface="Calibri" panose="020F0502020204030204" pitchFamily="34" charset="0"/>
            </a:pPr>
            <a:r>
              <a:rPr lang="en-US" sz="2000" b="1" dirty="0">
                <a:solidFill>
                  <a:schemeClr val="tx1">
                    <a:lumMod val="75000"/>
                    <a:lumOff val="25000"/>
                  </a:schemeClr>
                </a:solidFill>
              </a:rPr>
              <a:t>Commissioner Rafael Marte</a:t>
            </a:r>
          </a:p>
          <a:p>
            <a:pPr defTabSz="914400">
              <a:lnSpc>
                <a:spcPct val="90000"/>
              </a:lnSpc>
              <a:spcAft>
                <a:spcPts val="600"/>
              </a:spcAft>
              <a:buClr>
                <a:schemeClr val="accent1"/>
              </a:buClr>
              <a:buFont typeface="Calibri" panose="020F0502020204030204" pitchFamily="34" charset="0"/>
            </a:pPr>
            <a:r>
              <a:rPr lang="en-US" sz="2000" b="1" dirty="0">
                <a:solidFill>
                  <a:schemeClr val="tx1">
                    <a:lumMod val="75000"/>
                    <a:lumOff val="25000"/>
                  </a:schemeClr>
                </a:solidFill>
              </a:rPr>
              <a:t>Commissioner Steven A. Tanelli</a:t>
            </a:r>
          </a:p>
          <a:p>
            <a:pPr defTabSz="914400">
              <a:lnSpc>
                <a:spcPct val="90000"/>
              </a:lnSpc>
              <a:spcAft>
                <a:spcPts val="600"/>
              </a:spcAft>
              <a:buClr>
                <a:schemeClr val="accent1"/>
              </a:buClr>
              <a:buFont typeface="Calibri" panose="020F0502020204030204" pitchFamily="34" charset="0"/>
            </a:pPr>
            <a:endParaRPr lang="en-US" sz="2800" b="1" dirty="0">
              <a:solidFill>
                <a:schemeClr val="tx1">
                  <a:lumMod val="75000"/>
                  <a:lumOff val="25000"/>
                </a:schemeClr>
              </a:solidFill>
            </a:endParaRPr>
          </a:p>
          <a:p>
            <a:pPr defTabSz="914400">
              <a:lnSpc>
                <a:spcPct val="50000"/>
              </a:lnSpc>
              <a:spcAft>
                <a:spcPts val="1200"/>
              </a:spcAft>
              <a:buClr>
                <a:schemeClr val="accent1"/>
              </a:buClr>
              <a:buFont typeface="Calibri" panose="020F0502020204030204" pitchFamily="34" charset="0"/>
            </a:pPr>
            <a:r>
              <a:rPr lang="en-US" sz="2000" b="1" dirty="0">
                <a:solidFill>
                  <a:schemeClr val="tx1">
                    <a:lumMod val="75000"/>
                    <a:lumOff val="25000"/>
                  </a:schemeClr>
                </a:solidFill>
              </a:rPr>
              <a:t>Lynn Bartlett, Executive Director, </a:t>
            </a:r>
          </a:p>
          <a:p>
            <a:pPr defTabSz="914400">
              <a:lnSpc>
                <a:spcPct val="50000"/>
              </a:lnSpc>
              <a:spcAft>
                <a:spcPts val="1200"/>
              </a:spcAft>
              <a:buClr>
                <a:schemeClr val="accent1"/>
              </a:buClr>
              <a:buFont typeface="Calibri" panose="020F0502020204030204" pitchFamily="34" charset="0"/>
            </a:pPr>
            <a:r>
              <a:rPr lang="en-US" sz="2000" b="1" dirty="0">
                <a:solidFill>
                  <a:schemeClr val="tx1">
                    <a:lumMod val="75000"/>
                    <a:lumOff val="25000"/>
                  </a:schemeClr>
                </a:solidFill>
              </a:rPr>
              <a:t>Housing Authority of Bergen County, HABC</a:t>
            </a:r>
            <a:endParaRPr lang="en-US" dirty="0">
              <a:solidFill>
                <a:schemeClr val="tx1">
                  <a:lumMod val="75000"/>
                  <a:lumOff val="25000"/>
                </a:schemeClr>
              </a:solidFill>
            </a:endParaRPr>
          </a:p>
        </p:txBody>
      </p:sp>
      <p:pic>
        <p:nvPicPr>
          <p:cNvPr id="4" name="Picture 3" descr="Bergen_County_Seal.png">
            <a:extLst>
              <a:ext uri="{FF2B5EF4-FFF2-40B4-BE49-F238E27FC236}">
                <a16:creationId xmlns:a16="http://schemas.microsoft.com/office/drawing/2014/main" id="{24C6B696-CC40-3D44-FA57-86A8ACB3BDD3}"/>
              </a:ext>
            </a:extLst>
          </p:cNvPr>
          <p:cNvPicPr>
            <a:picLocks noChangeAspect="1"/>
          </p:cNvPicPr>
          <p:nvPr/>
        </p:nvPicPr>
        <p:blipFill>
          <a:blip r:embed="rId3"/>
          <a:stretch>
            <a:fillRect/>
          </a:stretch>
        </p:blipFill>
        <p:spPr bwMode="auto">
          <a:xfrm>
            <a:off x="2928272" y="971549"/>
            <a:ext cx="1154904" cy="1059407"/>
          </a:xfrm>
          <a:prstGeom prst="rect">
            <a:avLst/>
          </a:prstGeom>
          <a:noFill/>
        </p:spPr>
      </p:pic>
      <p:pic>
        <p:nvPicPr>
          <p:cNvPr id="5" name="Picture 4" descr="Image result for housing authority of bergen county nj">
            <a:extLst>
              <a:ext uri="{FF2B5EF4-FFF2-40B4-BE49-F238E27FC236}">
                <a16:creationId xmlns:a16="http://schemas.microsoft.com/office/drawing/2014/main" id="{A8B18466-EA47-6BC4-877E-464FB433F59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835749" y="4506695"/>
            <a:ext cx="1240010" cy="1191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16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5959EB40-54AE-2A93-298B-6FA2F1D02D56}"/>
              </a:ext>
            </a:extLst>
          </p:cNvPr>
          <p:cNvSpPr>
            <a:spLocks noGrp="1"/>
          </p:cNvSpPr>
          <p:nvPr>
            <p:ph type="title"/>
          </p:nvPr>
        </p:nvSpPr>
        <p:spPr>
          <a:xfrm>
            <a:off x="700087" y="1130968"/>
            <a:ext cx="10691813" cy="934287"/>
          </a:xfrm>
        </p:spPr>
        <p:txBody>
          <a:bodyPr>
            <a:normAutofit fontScale="90000"/>
          </a:bodyPr>
          <a:lstStyle/>
          <a:p>
            <a:pPr>
              <a:lnSpc>
                <a:spcPct val="90000"/>
              </a:lnSpc>
            </a:pPr>
            <a:r>
              <a:rPr kumimoji="0" lang="en-US" altLang="en-US" sz="3600" b="1" i="0" u="none" strike="noStrike" cap="none" normalizeH="0" baseline="0" dirty="0">
                <a:ln>
                  <a:noFill/>
                </a:ln>
                <a:effectLst/>
              </a:rPr>
              <a:t>COMPLEXITY DEMANDS ADAPTIVE LEADERSHIP STRATEGIES </a:t>
            </a:r>
            <a:r>
              <a:rPr kumimoji="0" lang="en-US" altLang="en-US" sz="2500" b="0" i="0" u="none" strike="noStrike" cap="none" normalizeH="0" baseline="0" dirty="0">
                <a:ln>
                  <a:noFill/>
                </a:ln>
                <a:effectLst/>
              </a:rPr>
              <a:t>(Michele Brown, United Way of Anchorage 2018)</a:t>
            </a:r>
            <a:br>
              <a:rPr kumimoji="0" lang="en-US" altLang="en-US" sz="2500" b="0" i="0" u="none" strike="noStrike" cap="none" normalizeH="0" baseline="0" dirty="0">
                <a:ln>
                  <a:noFill/>
                </a:ln>
                <a:effectLst/>
                <a:latin typeface="UniversLT-Condensed"/>
              </a:rPr>
            </a:br>
            <a:endParaRPr lang="en-US" sz="2500" dirty="0"/>
          </a:p>
        </p:txBody>
      </p:sp>
      <p:cxnSp>
        <p:nvCxnSpPr>
          <p:cNvPr id="19" name="Straight Connector 13">
            <a:extLst>
              <a:ext uri="{FF2B5EF4-FFF2-40B4-BE49-F238E27FC236}">
                <a16:creationId xmlns:a16="http://schemas.microsoft.com/office/drawing/2014/main" id="{AAD0195E-7F27-4D06-9427-0C121D721A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5">
            <a:extLst>
              <a:ext uri="{FF2B5EF4-FFF2-40B4-BE49-F238E27FC236}">
                <a16:creationId xmlns:a16="http://schemas.microsoft.com/office/drawing/2014/main" id="{9D74C2FC-3228-4FC1-B97B-87AD35508D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1" name="Content Placeholder 2">
            <a:extLst>
              <a:ext uri="{FF2B5EF4-FFF2-40B4-BE49-F238E27FC236}">
                <a16:creationId xmlns:a16="http://schemas.microsoft.com/office/drawing/2014/main" id="{49138A34-8355-1399-D498-93ADF80A4816}"/>
              </a:ext>
            </a:extLst>
          </p:cNvPr>
          <p:cNvGraphicFramePr>
            <a:graphicFrameLocks noGrp="1"/>
          </p:cNvGraphicFramePr>
          <p:nvPr>
            <p:ph idx="1"/>
            <p:extLst>
              <p:ext uri="{D42A27DB-BD31-4B8C-83A1-F6EECF244321}">
                <p14:modId xmlns:p14="http://schemas.microsoft.com/office/powerpoint/2010/main" val="1280475087"/>
              </p:ext>
            </p:extLst>
          </p:nvPr>
        </p:nvGraphicFramePr>
        <p:xfrm>
          <a:off x="700088" y="2292350"/>
          <a:ext cx="10691812" cy="363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3">
            <a:extLst>
              <a:ext uri="{FF2B5EF4-FFF2-40B4-BE49-F238E27FC236}">
                <a16:creationId xmlns:a16="http://schemas.microsoft.com/office/drawing/2014/main" id="{838B3CD2-8592-A903-2562-F51D8354AD64}"/>
              </a:ext>
            </a:extLst>
          </p:cNvPr>
          <p:cNvSpPr>
            <a:spLocks noChangeArrowheads="1"/>
          </p:cNvSpPr>
          <p:nvPr/>
        </p:nvSpPr>
        <p:spPr bwMode="auto">
          <a:xfrm>
            <a:off x="0" y="51641"/>
            <a:ext cx="65" cy="3539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7617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5635362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ee the source image">
            <a:extLst>
              <a:ext uri="{FF2B5EF4-FFF2-40B4-BE49-F238E27FC236}">
                <a16:creationId xmlns:a16="http://schemas.microsoft.com/office/drawing/2014/main" id="{0F145CC1-FF4E-4901-83F9-360983E7FD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22" r="1" b="1"/>
          <a:stretch/>
        </p:blipFill>
        <p:spPr bwMode="auto">
          <a:xfrm>
            <a:off x="20" y="78059"/>
            <a:ext cx="12191980" cy="71033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013DAC1-8728-4766-A0CB-BE1C3F4F8EE0}"/>
              </a:ext>
            </a:extLst>
          </p:cNvPr>
          <p:cNvSpPr>
            <a:spLocks noGrp="1"/>
          </p:cNvSpPr>
          <p:nvPr>
            <p:ph type="ctrTitle"/>
          </p:nvPr>
        </p:nvSpPr>
        <p:spPr>
          <a:xfrm>
            <a:off x="249382" y="216412"/>
            <a:ext cx="11742749" cy="4152389"/>
          </a:xfrm>
        </p:spPr>
        <p:txBody>
          <a:bodyPr anchor="t">
            <a:normAutofit/>
          </a:bodyPr>
          <a:lstStyle/>
          <a:p>
            <a:pPr algn="ctr">
              <a:lnSpc>
                <a:spcPct val="70000"/>
              </a:lnSpc>
            </a:pPr>
            <a:r>
              <a:rPr lang="en-US" sz="3200" dirty="0">
                <a:latin typeface="Abadi" panose="020B0604020104020204" pitchFamily="34" charset="0"/>
                <a:cs typeface="Dubai" panose="020B0503030403030204" pitchFamily="34" charset="-78"/>
              </a:rPr>
              <a:t>Bergen County                                                         Housing, Health, and Human Services Center</a:t>
            </a:r>
            <a:endParaRPr lang="en-US" sz="3200" dirty="0">
              <a:latin typeface="Abadi" panose="020B0604020104020204" pitchFamily="34" charset="0"/>
            </a:endParaRPr>
          </a:p>
        </p:txBody>
      </p:sp>
      <p:sp>
        <p:nvSpPr>
          <p:cNvPr id="3" name="Subtitle 2">
            <a:extLst>
              <a:ext uri="{FF2B5EF4-FFF2-40B4-BE49-F238E27FC236}">
                <a16:creationId xmlns:a16="http://schemas.microsoft.com/office/drawing/2014/main" id="{B184879B-986C-450F-8C40-BEDA03D15CB3}"/>
              </a:ext>
            </a:extLst>
          </p:cNvPr>
          <p:cNvSpPr>
            <a:spLocks noGrp="1"/>
          </p:cNvSpPr>
          <p:nvPr>
            <p:ph type="subTitle" idx="1"/>
          </p:nvPr>
        </p:nvSpPr>
        <p:spPr>
          <a:xfrm>
            <a:off x="199869" y="992968"/>
            <a:ext cx="10813773" cy="5273507"/>
          </a:xfrm>
        </p:spPr>
        <p:txBody>
          <a:bodyPr anchor="t">
            <a:normAutofit/>
          </a:bodyPr>
          <a:lstStyle/>
          <a:p>
            <a:pPr marL="0" indent="0" algn="ctr">
              <a:lnSpc>
                <a:spcPct val="110000"/>
              </a:lnSpc>
              <a:buNone/>
            </a:pPr>
            <a:r>
              <a:rPr lang="en-US" sz="1600" dirty="0">
                <a:solidFill>
                  <a:schemeClr val="tx1">
                    <a:lumMod val="75000"/>
                    <a:lumOff val="25000"/>
                  </a:schemeClr>
                </a:solidFill>
                <a:latin typeface="Calibri" panose="020F0502020204030204" pitchFamily="34" charset="0"/>
                <a:cs typeface="Calibri" panose="020F0502020204030204" pitchFamily="34" charset="0"/>
              </a:rPr>
              <a:t>A shared project between the County of Bergen and the Housing Authority of Bergen County, with the mission to end homelessness by providing a full continuum of housing services, including homelessness prevention, temporary shelter, and permanent placement.</a:t>
            </a:r>
          </a:p>
          <a:p>
            <a:pPr>
              <a:lnSpc>
                <a:spcPct val="110000"/>
              </a:lnSpc>
            </a:pPr>
            <a:endParaRPr lang="en-US" sz="800" dirty="0">
              <a:solidFill>
                <a:srgbClr val="FFFFFF"/>
              </a:solidFill>
            </a:endParaRPr>
          </a:p>
        </p:txBody>
      </p:sp>
      <p:pic>
        <p:nvPicPr>
          <p:cNvPr id="5" name="Picture 4" descr="Image result for housing authority of bergen county nj">
            <a:extLst>
              <a:ext uri="{FF2B5EF4-FFF2-40B4-BE49-F238E27FC236}">
                <a16:creationId xmlns:a16="http://schemas.microsoft.com/office/drawing/2014/main" id="{BE8F523A-38C5-28B4-6C2F-A173A377B32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872965" y="2190894"/>
            <a:ext cx="647007" cy="6025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Bergen_County_Seal.png">
            <a:extLst>
              <a:ext uri="{FF2B5EF4-FFF2-40B4-BE49-F238E27FC236}">
                <a16:creationId xmlns:a16="http://schemas.microsoft.com/office/drawing/2014/main" id="{C94C0EAF-FA2F-4121-8F88-DDFB3C21342D}"/>
              </a:ext>
            </a:extLst>
          </p:cNvPr>
          <p:cNvPicPr>
            <a:picLocks noChangeAspect="1"/>
          </p:cNvPicPr>
          <p:nvPr/>
        </p:nvPicPr>
        <p:blipFill>
          <a:blip r:embed="rId5"/>
          <a:stretch>
            <a:fillRect/>
          </a:stretch>
        </p:blipFill>
        <p:spPr bwMode="auto">
          <a:xfrm>
            <a:off x="4687145" y="2098608"/>
            <a:ext cx="721669" cy="694880"/>
          </a:xfrm>
          <a:prstGeom prst="rect">
            <a:avLst/>
          </a:prstGeom>
          <a:noFill/>
        </p:spPr>
      </p:pic>
    </p:spTree>
    <p:extLst>
      <p:ext uri="{BB962C8B-B14F-4D97-AF65-F5344CB8AC3E}">
        <p14:creationId xmlns:p14="http://schemas.microsoft.com/office/powerpoint/2010/main" val="24680650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E1014-DA12-436D-8396-4AEA743C80DE}"/>
              </a:ext>
            </a:extLst>
          </p:cNvPr>
          <p:cNvSpPr>
            <a:spLocks noGrp="1"/>
          </p:cNvSpPr>
          <p:nvPr>
            <p:ph type="title" idx="4294967295"/>
          </p:nvPr>
        </p:nvSpPr>
        <p:spPr>
          <a:xfrm>
            <a:off x="418289" y="214009"/>
            <a:ext cx="3809582" cy="2120629"/>
          </a:xfrm>
        </p:spPr>
        <p:txBody>
          <a:bodyPr vert="horz" lIns="91440" tIns="45720" rIns="91440" bIns="45720" rtlCol="0" anchor="b">
            <a:normAutofit fontScale="90000"/>
          </a:bodyPr>
          <a:lstStyle/>
          <a:p>
            <a:r>
              <a:rPr lang="en-US" sz="3600" dirty="0">
                <a:solidFill>
                  <a:srgbClr val="FFFFFF"/>
                </a:solidFill>
                <a:latin typeface="Dubai Medium" panose="020B0603030403030204" pitchFamily="34" charset="-78"/>
                <a:cs typeface="Dubai Medium" panose="020B0603030403030204" pitchFamily="34" charset="-78"/>
              </a:rPr>
              <a:t>Bergen County </a:t>
            </a:r>
            <a:br>
              <a:rPr lang="en-US" sz="3600" dirty="0">
                <a:solidFill>
                  <a:srgbClr val="FFFFFF"/>
                </a:solidFill>
                <a:latin typeface="Dubai Medium" panose="020B0603030403030204" pitchFamily="34" charset="-78"/>
                <a:cs typeface="Dubai Medium" panose="020B0603030403030204" pitchFamily="34" charset="-78"/>
              </a:rPr>
            </a:br>
            <a:r>
              <a:rPr lang="en-US" sz="3600" dirty="0">
                <a:solidFill>
                  <a:srgbClr val="FFFFFF"/>
                </a:solidFill>
                <a:latin typeface="Dubai Medium" panose="020B0603030403030204" pitchFamily="34" charset="-78"/>
                <a:cs typeface="Dubai Medium" panose="020B0603030403030204" pitchFamily="34" charset="-78"/>
              </a:rPr>
              <a:t>Housing, Health &amp; Human Services Center</a:t>
            </a:r>
          </a:p>
        </p:txBody>
      </p:sp>
      <p:sp>
        <p:nvSpPr>
          <p:cNvPr id="3" name="Content Placeholder 2">
            <a:extLst>
              <a:ext uri="{FF2B5EF4-FFF2-40B4-BE49-F238E27FC236}">
                <a16:creationId xmlns:a16="http://schemas.microsoft.com/office/drawing/2014/main" id="{C8085F90-55CD-4545-861F-8BE2643D672B}"/>
              </a:ext>
            </a:extLst>
          </p:cNvPr>
          <p:cNvSpPr>
            <a:spLocks noGrp="1"/>
          </p:cNvSpPr>
          <p:nvPr>
            <p:ph idx="4294967295"/>
          </p:nvPr>
        </p:nvSpPr>
        <p:spPr>
          <a:xfrm>
            <a:off x="418289" y="2401122"/>
            <a:ext cx="3809582" cy="3555107"/>
          </a:xfrm>
        </p:spPr>
        <p:txBody>
          <a:bodyPr vert="horz" lIns="0" tIns="45720" rIns="0" bIns="45720" rtlCol="0">
            <a:noAutofit/>
          </a:bodyPr>
          <a:lstStyle/>
          <a:p>
            <a:pPr>
              <a:buFont typeface="Arial" panose="020B0604020202020204" pitchFamily="34" charset="0"/>
              <a:buChar char="•"/>
            </a:pPr>
            <a:r>
              <a:rPr lang="en-US" sz="1600" dirty="0">
                <a:solidFill>
                  <a:srgbClr val="FFFFFF"/>
                </a:solidFill>
              </a:rPr>
              <a:t> 90 Shelter Beds / Open 24 Hours</a:t>
            </a:r>
          </a:p>
          <a:p>
            <a:pPr>
              <a:buFont typeface="Arial" panose="020B0604020202020204" pitchFamily="34" charset="0"/>
              <a:buChar char="•"/>
            </a:pPr>
            <a:r>
              <a:rPr lang="en-US" sz="1600" dirty="0">
                <a:solidFill>
                  <a:srgbClr val="FFFFFF"/>
                </a:solidFill>
              </a:rPr>
              <a:t> One Stop design with Drop-In Program     365 days a year</a:t>
            </a:r>
          </a:p>
          <a:p>
            <a:pPr>
              <a:buFont typeface="Arial" panose="020B0604020202020204" pitchFamily="34" charset="0"/>
              <a:buChar char="•"/>
            </a:pPr>
            <a:r>
              <a:rPr lang="en-US" sz="1600" dirty="0">
                <a:solidFill>
                  <a:srgbClr val="FFFFFF"/>
                </a:solidFill>
              </a:rPr>
              <a:t> Nutritional Program - 3 meals a day                                                              </a:t>
            </a:r>
            <a:r>
              <a:rPr lang="en-US" sz="1600" i="1" dirty="0">
                <a:solidFill>
                  <a:srgbClr val="FFFFFF"/>
                </a:solidFill>
              </a:rPr>
              <a:t>(lunch &amp; dinner for the Community)</a:t>
            </a:r>
          </a:p>
          <a:p>
            <a:pPr>
              <a:buFont typeface="Arial" panose="020B0604020202020204" pitchFamily="34" charset="0"/>
              <a:buChar char="•"/>
            </a:pPr>
            <a:r>
              <a:rPr lang="en-US" sz="1600" dirty="0">
                <a:solidFill>
                  <a:srgbClr val="FFFFFF"/>
                </a:solidFill>
              </a:rPr>
              <a:t> Showers, laundry, storage, mail service, computers, telephones</a:t>
            </a:r>
          </a:p>
          <a:p>
            <a:pPr>
              <a:buFont typeface="Arial" panose="020B0604020202020204" pitchFamily="34" charset="0"/>
              <a:buChar char="•"/>
            </a:pPr>
            <a:r>
              <a:rPr lang="en-US" sz="1600" dirty="0">
                <a:solidFill>
                  <a:srgbClr val="FFFFFF"/>
                </a:solidFill>
              </a:rPr>
              <a:t> Wellness Services  (Nurse on-site)</a:t>
            </a:r>
          </a:p>
          <a:p>
            <a:pPr>
              <a:buFont typeface="Arial" panose="020B0604020202020204" pitchFamily="34" charset="0"/>
              <a:buChar char="•"/>
            </a:pPr>
            <a:endParaRPr lang="en-US" sz="300" b="1" i="1" dirty="0">
              <a:solidFill>
                <a:srgbClr val="FFFFFF"/>
              </a:solidFill>
            </a:endParaRPr>
          </a:p>
          <a:p>
            <a:pPr>
              <a:spcBef>
                <a:spcPts val="0"/>
              </a:spcBef>
              <a:spcAft>
                <a:spcPts val="0"/>
              </a:spcAft>
            </a:pPr>
            <a:r>
              <a:rPr lang="en-US" sz="1600" b="1" dirty="0">
                <a:solidFill>
                  <a:srgbClr val="FFFFFF"/>
                </a:solidFill>
              </a:rPr>
              <a:t>“Command Center” Flex Office Space for Collaborative Partners:</a:t>
            </a:r>
          </a:p>
          <a:p>
            <a:pPr>
              <a:spcBef>
                <a:spcPts val="0"/>
              </a:spcBef>
              <a:spcAft>
                <a:spcPts val="0"/>
              </a:spcAft>
            </a:pPr>
            <a:r>
              <a:rPr lang="en-US" sz="1600" i="1" dirty="0">
                <a:solidFill>
                  <a:srgbClr val="FFFFFF"/>
                </a:solidFill>
              </a:rPr>
              <a:t>Board of Social Services, Housing Specialist, Legal Services, Mental Health Counseling, </a:t>
            </a:r>
          </a:p>
        </p:txBody>
      </p:sp>
      <p:pic>
        <p:nvPicPr>
          <p:cNvPr id="6" name="Picture 5" descr="Center Pictures April 28, 2009 006 new">
            <a:extLst>
              <a:ext uri="{FF2B5EF4-FFF2-40B4-BE49-F238E27FC236}">
                <a16:creationId xmlns:a16="http://schemas.microsoft.com/office/drawing/2014/main" id="{61A0ECCF-018B-46F6-B3B0-1F4F5B754742}"/>
              </a:ext>
            </a:extLst>
          </p:cNvPr>
          <p:cNvPicPr>
            <a:picLocks noChangeAspect="1" noChangeArrowheads="1"/>
          </p:cNvPicPr>
          <p:nvPr/>
        </p:nvPicPr>
        <p:blipFill rotWithShape="1">
          <a:blip r:embed="rId3"/>
          <a:srcRect l="21165" r="7155"/>
          <a:stretch/>
        </p:blipFill>
        <p:spPr bwMode="auto">
          <a:xfrm>
            <a:off x="4812161" y="-2655"/>
            <a:ext cx="3606643" cy="3358597"/>
          </a:xfrm>
          <a:prstGeom prst="rect">
            <a:avLst/>
          </a:prstGeom>
        </p:spPr>
      </p:pic>
      <p:pic>
        <p:nvPicPr>
          <p:cNvPr id="5" name="Content Placeholder 6">
            <a:extLst>
              <a:ext uri="{FF2B5EF4-FFF2-40B4-BE49-F238E27FC236}">
                <a16:creationId xmlns:a16="http://schemas.microsoft.com/office/drawing/2014/main" id="{7D2793EE-F419-4822-8C3C-B668DE798EEA}"/>
              </a:ext>
            </a:extLst>
          </p:cNvPr>
          <p:cNvPicPr>
            <a:picLocks noChangeAspect="1"/>
          </p:cNvPicPr>
          <p:nvPr/>
        </p:nvPicPr>
        <p:blipFill>
          <a:blip r:embed="rId4">
            <a:extLst>
              <a:ext uri="{28A0092B-C50C-407E-A947-70E740481C1C}">
                <a14:useLocalDpi xmlns:a14="http://schemas.microsoft.com/office/drawing/2010/main" val="0"/>
              </a:ext>
            </a:extLst>
          </a:blip>
          <a:srcRect l="9661" r="9661"/>
          <a:stretch/>
        </p:blipFill>
        <p:spPr>
          <a:xfrm>
            <a:off x="8576279" y="10"/>
            <a:ext cx="3610035" cy="3355932"/>
          </a:xfrm>
          <a:prstGeom prst="rect">
            <a:avLst/>
          </a:prstGeom>
        </p:spPr>
      </p:pic>
      <p:pic>
        <p:nvPicPr>
          <p:cNvPr id="92" name="Content Placeholder 5">
            <a:extLst>
              <a:ext uri="{FF2B5EF4-FFF2-40B4-BE49-F238E27FC236}">
                <a16:creationId xmlns:a16="http://schemas.microsoft.com/office/drawing/2014/main" id="{DAA6E556-1A72-402A-8545-3EF240EC2467}"/>
              </a:ext>
            </a:extLst>
          </p:cNvPr>
          <p:cNvPicPr>
            <a:picLocks noChangeAspect="1"/>
          </p:cNvPicPr>
          <p:nvPr/>
        </p:nvPicPr>
        <p:blipFill>
          <a:blip r:embed="rId5">
            <a:extLst>
              <a:ext uri="{28A0092B-C50C-407E-A947-70E740481C1C}">
                <a14:useLocalDpi xmlns:a14="http://schemas.microsoft.com/office/drawing/2010/main" val="0"/>
              </a:ext>
            </a:extLst>
          </a:blip>
          <a:srcRect l="9664" r="9664"/>
          <a:stretch/>
        </p:blipFill>
        <p:spPr>
          <a:xfrm>
            <a:off x="4812161" y="3504904"/>
            <a:ext cx="3606643" cy="3353096"/>
          </a:xfrm>
          <a:prstGeom prst="rect">
            <a:avLst/>
          </a:prstGeom>
        </p:spPr>
      </p:pic>
      <p:sp>
        <p:nvSpPr>
          <p:cNvPr id="15" name="Content Placeholder 2">
            <a:extLst>
              <a:ext uri="{FF2B5EF4-FFF2-40B4-BE49-F238E27FC236}">
                <a16:creationId xmlns:a16="http://schemas.microsoft.com/office/drawing/2014/main" id="{B5FED740-8DEA-4ADE-8D9F-8D26A2F91ED9}"/>
              </a:ext>
            </a:extLst>
          </p:cNvPr>
          <p:cNvSpPr txBox="1">
            <a:spLocks/>
          </p:cNvSpPr>
          <p:nvPr/>
        </p:nvSpPr>
        <p:spPr>
          <a:xfrm>
            <a:off x="418289" y="596349"/>
            <a:ext cx="3961982" cy="7874792"/>
          </a:xfrm>
          <a:prstGeom prst="rect">
            <a:avLst/>
          </a:prstGeom>
        </p:spPr>
        <p:txBody>
          <a:bodyPr vert="horz" lIns="0" tIns="45720" rIns="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600"/>
              </a:spcBef>
              <a:spcAft>
                <a:spcPts val="600"/>
              </a:spcAft>
            </a:pPr>
            <a:r>
              <a:rPr lang="en-US" sz="1600" dirty="0">
                <a:solidFill>
                  <a:schemeClr val="tx1">
                    <a:lumMod val="85000"/>
                    <a:lumOff val="15000"/>
                  </a:schemeClr>
                </a:solidFill>
              </a:rPr>
              <a:t> </a:t>
            </a:r>
            <a:r>
              <a:rPr lang="en-US" sz="1800" dirty="0">
                <a:solidFill>
                  <a:schemeClr val="tx1">
                    <a:lumMod val="85000"/>
                    <a:lumOff val="15000"/>
                  </a:schemeClr>
                </a:solidFill>
              </a:rPr>
              <a:t>90 Shelter Beds / Open 24 Hours</a:t>
            </a:r>
          </a:p>
          <a:p>
            <a:pPr algn="ctr">
              <a:lnSpc>
                <a:spcPct val="100000"/>
              </a:lnSpc>
              <a:spcBef>
                <a:spcPts val="600"/>
              </a:spcBef>
              <a:spcAft>
                <a:spcPts val="600"/>
              </a:spcAft>
            </a:pPr>
            <a:r>
              <a:rPr lang="en-US" sz="1800" dirty="0">
                <a:solidFill>
                  <a:schemeClr val="tx1">
                    <a:lumMod val="85000"/>
                    <a:lumOff val="15000"/>
                  </a:schemeClr>
                </a:solidFill>
              </a:rPr>
              <a:t> One Stop design with Drop-In Program 365 days a year</a:t>
            </a:r>
          </a:p>
          <a:p>
            <a:pPr algn="ctr">
              <a:lnSpc>
                <a:spcPct val="100000"/>
              </a:lnSpc>
              <a:spcBef>
                <a:spcPts val="600"/>
              </a:spcBef>
              <a:spcAft>
                <a:spcPts val="600"/>
              </a:spcAft>
            </a:pPr>
            <a:r>
              <a:rPr lang="en-US" sz="1800" dirty="0">
                <a:solidFill>
                  <a:schemeClr val="tx1">
                    <a:lumMod val="85000"/>
                    <a:lumOff val="15000"/>
                  </a:schemeClr>
                </a:solidFill>
              </a:rPr>
              <a:t> Nutritional Program - 3 meals a day                                                              </a:t>
            </a:r>
            <a:r>
              <a:rPr lang="en-US" sz="1800" i="1" dirty="0">
                <a:solidFill>
                  <a:schemeClr val="tx1">
                    <a:lumMod val="85000"/>
                    <a:lumOff val="15000"/>
                  </a:schemeClr>
                </a:solidFill>
              </a:rPr>
              <a:t>(lunch &amp; dinner for the Community)</a:t>
            </a:r>
          </a:p>
          <a:p>
            <a:pPr algn="ctr">
              <a:lnSpc>
                <a:spcPct val="100000"/>
              </a:lnSpc>
              <a:spcBef>
                <a:spcPts val="600"/>
              </a:spcBef>
              <a:spcAft>
                <a:spcPts val="600"/>
              </a:spcAft>
            </a:pPr>
            <a:r>
              <a:rPr lang="en-US" sz="1800" dirty="0">
                <a:solidFill>
                  <a:schemeClr val="tx1">
                    <a:lumMod val="85000"/>
                    <a:lumOff val="15000"/>
                  </a:schemeClr>
                </a:solidFill>
              </a:rPr>
              <a:t> Showers, laundry, storage, mail service, computers, telephones</a:t>
            </a:r>
          </a:p>
          <a:p>
            <a:pPr algn="ctr">
              <a:lnSpc>
                <a:spcPct val="100000"/>
              </a:lnSpc>
              <a:spcBef>
                <a:spcPts val="600"/>
              </a:spcBef>
              <a:spcAft>
                <a:spcPts val="600"/>
              </a:spcAft>
            </a:pPr>
            <a:r>
              <a:rPr lang="en-US" sz="1800" dirty="0">
                <a:solidFill>
                  <a:schemeClr val="tx1">
                    <a:lumMod val="85000"/>
                    <a:lumOff val="15000"/>
                  </a:schemeClr>
                </a:solidFill>
              </a:rPr>
              <a:t> Wellness Services (Nurse on-site)</a:t>
            </a:r>
          </a:p>
          <a:p>
            <a:endParaRPr lang="en-US" sz="1800" b="1" i="1" dirty="0">
              <a:solidFill>
                <a:schemeClr val="tx1">
                  <a:lumMod val="85000"/>
                  <a:lumOff val="15000"/>
                </a:schemeClr>
              </a:solidFill>
              <a:latin typeface="Franklin Gothic Book" panose="020B0503020102020204" pitchFamily="34" charset="0"/>
              <a:cs typeface="Dubai Medium" panose="020B0603030403030204" pitchFamily="34" charset="-78"/>
            </a:endParaRPr>
          </a:p>
          <a:p>
            <a:pPr marL="0" indent="0" algn="ctr">
              <a:lnSpc>
                <a:spcPct val="100000"/>
              </a:lnSpc>
              <a:spcBef>
                <a:spcPts val="0"/>
              </a:spcBef>
              <a:buNone/>
            </a:pPr>
            <a:r>
              <a:rPr lang="en-US" sz="1800" b="1" dirty="0">
                <a:solidFill>
                  <a:schemeClr val="tx1">
                    <a:lumMod val="85000"/>
                    <a:lumOff val="15000"/>
                  </a:schemeClr>
                </a:solidFill>
                <a:latin typeface="Calibri" panose="020F0502020204030204" pitchFamily="34" charset="0"/>
                <a:cs typeface="Calibri" panose="020F0502020204030204" pitchFamily="34" charset="0"/>
              </a:rPr>
              <a:t>“Command Center” Flex Office Space                                         for Collaborative Partners:</a:t>
            </a:r>
          </a:p>
          <a:p>
            <a:pPr marL="0" indent="0" algn="ctr">
              <a:lnSpc>
                <a:spcPct val="100000"/>
              </a:lnSpc>
              <a:spcBef>
                <a:spcPts val="600"/>
              </a:spcBef>
              <a:buNone/>
            </a:pPr>
            <a:r>
              <a:rPr lang="en-US" sz="1800" dirty="0">
                <a:solidFill>
                  <a:schemeClr val="tx1">
                    <a:lumMod val="85000"/>
                    <a:lumOff val="15000"/>
                  </a:schemeClr>
                </a:solidFill>
              </a:rPr>
              <a:t>Board of Social Services, Housing Specialist,  Legal Services, Mental Health Counseling, Recovery Specialists, Vocational Services, and  Case Management Services and                 Case Management Services</a:t>
            </a:r>
          </a:p>
        </p:txBody>
      </p:sp>
      <p:pic>
        <p:nvPicPr>
          <p:cNvPr id="10" name="Picture 4" descr="Center Pictures April 28, 2009 029">
            <a:extLst>
              <a:ext uri="{FF2B5EF4-FFF2-40B4-BE49-F238E27FC236}">
                <a16:creationId xmlns:a16="http://schemas.microsoft.com/office/drawing/2014/main" id="{EE88A06A-558D-478A-88A5-94EAAFEE5A15}"/>
              </a:ext>
            </a:extLst>
          </p:cNvPr>
          <p:cNvPicPr>
            <a:picLocks noChangeAspect="1" noChangeArrowheads="1"/>
          </p:cNvPicPr>
          <p:nvPr/>
        </p:nvPicPr>
        <p:blipFill>
          <a:blip r:embed="rId6"/>
          <a:srcRect/>
          <a:stretch>
            <a:fillRect/>
          </a:stretch>
        </p:blipFill>
        <p:spPr bwMode="auto">
          <a:xfrm>
            <a:off x="8576278" y="3502058"/>
            <a:ext cx="3610036" cy="3353095"/>
          </a:xfrm>
          <a:prstGeom prst="rect">
            <a:avLst/>
          </a:prstGeom>
          <a:ln>
            <a:noFill/>
          </a:ln>
          <a:effectLst/>
        </p:spPr>
      </p:pic>
    </p:spTree>
    <p:extLst>
      <p:ext uri="{BB962C8B-B14F-4D97-AF65-F5344CB8AC3E}">
        <p14:creationId xmlns:p14="http://schemas.microsoft.com/office/powerpoint/2010/main" val="32103973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AEF0-EDE6-CA12-4E91-E2059F67024A}"/>
              </a:ext>
            </a:extLst>
          </p:cNvPr>
          <p:cNvSpPr>
            <a:spLocks noGrp="1"/>
          </p:cNvSpPr>
          <p:nvPr>
            <p:ph type="title"/>
          </p:nvPr>
        </p:nvSpPr>
        <p:spPr>
          <a:xfrm>
            <a:off x="700635" y="922096"/>
            <a:ext cx="10691265" cy="995914"/>
          </a:xfrm>
        </p:spPr>
        <p:txBody>
          <a:bodyPr>
            <a:normAutofit fontScale="90000"/>
          </a:bodyPr>
          <a:lstStyle/>
          <a:p>
            <a:r>
              <a:rPr lang="en-US" b="1" dirty="0"/>
              <a:t>Next Step Program-“Radical Hospitality”</a:t>
            </a:r>
            <a:br>
              <a:rPr lang="en-US" dirty="0"/>
            </a:br>
            <a:endParaRPr lang="en-US" dirty="0"/>
          </a:p>
        </p:txBody>
      </p:sp>
      <p:sp>
        <p:nvSpPr>
          <p:cNvPr id="3" name="Content Placeholder 2">
            <a:extLst>
              <a:ext uri="{FF2B5EF4-FFF2-40B4-BE49-F238E27FC236}">
                <a16:creationId xmlns:a16="http://schemas.microsoft.com/office/drawing/2014/main" id="{6702A0B1-BFA4-A011-9CCF-F42525EF9A3A}"/>
              </a:ext>
            </a:extLst>
          </p:cNvPr>
          <p:cNvSpPr>
            <a:spLocks noGrp="1"/>
          </p:cNvSpPr>
          <p:nvPr>
            <p:ph idx="1"/>
          </p:nvPr>
        </p:nvSpPr>
        <p:spPr/>
        <p:txBody>
          <a:bodyPr>
            <a:normAutofit fontScale="70000" lnSpcReduction="20000"/>
          </a:bodyPr>
          <a:lstStyle/>
          <a:p>
            <a:r>
              <a:rPr lang="en-US" dirty="0"/>
              <a:t>Open 7 days/twice a day. Morning and afternoon available (lunch provided in between sessions and dinner following the afternoon session ).</a:t>
            </a:r>
          </a:p>
          <a:p>
            <a:r>
              <a:rPr lang="en-US" dirty="0"/>
              <a:t>Assertive Daytime Programming (interns onsite). </a:t>
            </a:r>
          </a:p>
          <a:p>
            <a:r>
              <a:rPr lang="en-US" dirty="0"/>
              <a:t>Human Services including shower, food, clothing, laundry and on-site nursing care. ID Recovery and Vocational counseling and placement available.</a:t>
            </a:r>
          </a:p>
          <a:p>
            <a:r>
              <a:rPr lang="en-US" dirty="0"/>
              <a:t>Referrals to mental health (counseling, outpatient and inpatient) and substance use services (MAT, detox, peer recovery, outpatient and self-help on-site).</a:t>
            </a:r>
          </a:p>
          <a:p>
            <a:r>
              <a:rPr lang="en-US" dirty="0"/>
              <a:t>On-site kiosk to apply for housing authority programs including rental arrears and apply to open waitlists.</a:t>
            </a:r>
          </a:p>
          <a:p>
            <a:r>
              <a:rPr lang="en-US" dirty="0"/>
              <a:t>Shelter applications taken, VI-SPDAT taken to add to the Coordinated Entry (CE) and Housing Prioritization List (HPL)</a:t>
            </a:r>
          </a:p>
          <a:p>
            <a:r>
              <a:rPr lang="en-US" dirty="0"/>
              <a:t>Daytime warming and cooling Center for the City/County </a:t>
            </a:r>
          </a:p>
          <a:p>
            <a:r>
              <a:rPr lang="en-US" dirty="0"/>
              <a:t>Code Blue Operations for the City/County </a:t>
            </a:r>
          </a:p>
        </p:txBody>
      </p:sp>
    </p:spTree>
    <p:extLst>
      <p:ext uri="{BB962C8B-B14F-4D97-AF65-F5344CB8AC3E}">
        <p14:creationId xmlns:p14="http://schemas.microsoft.com/office/powerpoint/2010/main" val="296096663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46544" y="1019951"/>
            <a:ext cx="5914514" cy="1358111"/>
          </a:xfrm>
        </p:spPr>
        <p:txBody>
          <a:bodyPr>
            <a:noAutofit/>
          </a:bodyPr>
          <a:lstStyle/>
          <a:p>
            <a:pPr>
              <a:lnSpc>
                <a:spcPct val="90000"/>
              </a:lnSpc>
            </a:pPr>
            <a:r>
              <a:rPr lang="en-US" sz="3200" b="1" dirty="0">
                <a:latin typeface="Univers Condensed" panose="020B0506020202050204" pitchFamily="34" charset="0"/>
                <a:cs typeface="Dubai Medium" panose="020B0603030403030204" pitchFamily="34" charset="-78"/>
              </a:rPr>
              <a:t>Best Practices </a:t>
            </a:r>
            <a:br>
              <a:rPr lang="en-US" sz="3200" b="1" dirty="0">
                <a:latin typeface="Univers Condensed" panose="020B0506020202050204" pitchFamily="34" charset="0"/>
                <a:cs typeface="Dubai Medium" panose="020B0603030403030204" pitchFamily="34" charset="-78"/>
              </a:rPr>
            </a:br>
            <a:r>
              <a:rPr lang="en-US" sz="3200" b="1" dirty="0">
                <a:latin typeface="Univers Condensed" panose="020B0506020202050204" pitchFamily="34" charset="0"/>
                <a:cs typeface="Dubai Medium" panose="020B0603030403030204" pitchFamily="34" charset="-78"/>
              </a:rPr>
              <a:t>of Low Barrier and </a:t>
            </a:r>
            <a:br>
              <a:rPr lang="en-US" sz="3200" b="1" dirty="0">
                <a:latin typeface="Univers Condensed" panose="020B0506020202050204" pitchFamily="34" charset="0"/>
                <a:cs typeface="Dubai Medium" panose="020B0603030403030204" pitchFamily="34" charset="-78"/>
              </a:rPr>
            </a:br>
            <a:r>
              <a:rPr lang="en-US" sz="3200" b="1" dirty="0">
                <a:latin typeface="Univers Condensed" panose="020B0506020202050204" pitchFamily="34" charset="0"/>
                <a:cs typeface="Dubai Medium" panose="020B0603030403030204" pitchFamily="34" charset="-78"/>
              </a:rPr>
              <a:t>Housing-Focused SYSTEM</a:t>
            </a:r>
          </a:p>
        </p:txBody>
      </p:sp>
      <p:sp>
        <p:nvSpPr>
          <p:cNvPr id="7" name="Content Placeholder 6"/>
          <p:cNvSpPr>
            <a:spLocks noGrp="1"/>
          </p:cNvSpPr>
          <p:nvPr>
            <p:ph sz="quarter" idx="1"/>
          </p:nvPr>
        </p:nvSpPr>
        <p:spPr>
          <a:xfrm>
            <a:off x="4305781" y="2673751"/>
            <a:ext cx="6755277" cy="3999881"/>
          </a:xfrm>
        </p:spPr>
        <p:txBody>
          <a:bodyPr>
            <a:normAutofit/>
          </a:bodyPr>
          <a:lstStyle/>
          <a:p>
            <a:pPr lvl="2"/>
            <a:r>
              <a:rPr lang="en-US" sz="2000" dirty="0">
                <a:solidFill>
                  <a:schemeClr val="tx1">
                    <a:lumMod val="85000"/>
                    <a:lumOff val="15000"/>
                  </a:schemeClr>
                </a:solidFill>
                <a:cs typeface="Calibri" panose="020F0502020204030204" pitchFamily="34" charset="0"/>
              </a:rPr>
              <a:t>Housing First </a:t>
            </a:r>
          </a:p>
          <a:p>
            <a:pPr lvl="2"/>
            <a:r>
              <a:rPr lang="en-US" sz="2000" dirty="0">
                <a:solidFill>
                  <a:schemeClr val="tx1">
                    <a:lumMod val="85000"/>
                    <a:lumOff val="15000"/>
                  </a:schemeClr>
                </a:solidFill>
                <a:cs typeface="Calibri" panose="020F0502020204030204" pitchFamily="34" charset="0"/>
              </a:rPr>
              <a:t>Housing-focused services</a:t>
            </a:r>
          </a:p>
          <a:p>
            <a:pPr lvl="2"/>
            <a:r>
              <a:rPr lang="en-US" sz="2000" dirty="0">
                <a:solidFill>
                  <a:schemeClr val="tx1">
                    <a:lumMod val="85000"/>
                    <a:lumOff val="15000"/>
                  </a:schemeClr>
                </a:solidFill>
                <a:cs typeface="Calibri" panose="020F0502020204030204" pitchFamily="34" charset="0"/>
              </a:rPr>
              <a:t>Rapid exits to permanent housing</a:t>
            </a:r>
          </a:p>
          <a:p>
            <a:pPr lvl="2"/>
            <a:r>
              <a:rPr lang="en-US" sz="2000" dirty="0">
                <a:solidFill>
                  <a:schemeClr val="tx1">
                    <a:lumMod val="85000"/>
                    <a:lumOff val="15000"/>
                  </a:schemeClr>
                </a:solidFill>
                <a:cs typeface="Calibri" panose="020F0502020204030204" pitchFamily="34" charset="0"/>
              </a:rPr>
              <a:t>Data-driven</a:t>
            </a:r>
          </a:p>
          <a:p>
            <a:pPr lvl="2"/>
            <a:r>
              <a:rPr lang="en-US" sz="2000" dirty="0">
                <a:solidFill>
                  <a:schemeClr val="tx1">
                    <a:lumMod val="85000"/>
                    <a:lumOff val="15000"/>
                  </a:schemeClr>
                </a:solidFill>
                <a:cs typeface="Calibri" panose="020F0502020204030204" pitchFamily="34" charset="0"/>
              </a:rPr>
              <a:t>Persistent, coordinated, and creative outreach</a:t>
            </a:r>
          </a:p>
          <a:p>
            <a:pPr lvl="2"/>
            <a:r>
              <a:rPr lang="en-US" sz="2000" dirty="0">
                <a:solidFill>
                  <a:schemeClr val="tx1">
                    <a:lumMod val="85000"/>
                    <a:lumOff val="15000"/>
                  </a:schemeClr>
                </a:solidFill>
                <a:cs typeface="Calibri" panose="020F0502020204030204" pitchFamily="34" charset="0"/>
              </a:rPr>
              <a:t>Engage and support PHA’s</a:t>
            </a:r>
          </a:p>
          <a:p>
            <a:pPr lvl="2"/>
            <a:r>
              <a:rPr lang="en-US" sz="2000" dirty="0">
                <a:solidFill>
                  <a:schemeClr val="tx1">
                    <a:lumMod val="85000"/>
                    <a:lumOff val="15000"/>
                  </a:schemeClr>
                </a:solidFill>
                <a:cs typeface="Calibri" panose="020F0502020204030204" pitchFamily="34" charset="0"/>
              </a:rPr>
              <a:t>Set and hold partners accountable</a:t>
            </a:r>
          </a:p>
          <a:p>
            <a:pPr marL="0" lvl="2" indent="0">
              <a:spcBef>
                <a:spcPts val="600"/>
              </a:spcBef>
              <a:buClr>
                <a:schemeClr val="accent1"/>
              </a:buClr>
              <a:buSzPct val="70000"/>
              <a:buNone/>
            </a:pPr>
            <a:endParaRPr lang="en-US" altLang="en-US" dirty="0">
              <a:cs typeface="Dubai" panose="020B0503030403030204" pitchFamily="34" charset="-78"/>
            </a:endParaRPr>
          </a:p>
          <a:p>
            <a:pPr lvl="2">
              <a:buFont typeface="Wingdings" panose="05000000000000000000" pitchFamily="2" charset="2"/>
              <a:buChar char="§"/>
            </a:pPr>
            <a:endParaRPr lang="en-US" dirty="0">
              <a:cs typeface="Times New Roman" pitchFamily="18" charset="0"/>
            </a:endParaRPr>
          </a:p>
        </p:txBody>
      </p:sp>
      <p:sp>
        <p:nvSpPr>
          <p:cNvPr id="5" name="AutoShape 3">
            <a:extLst>
              <a:ext uri="{FF2B5EF4-FFF2-40B4-BE49-F238E27FC236}">
                <a16:creationId xmlns:a16="http://schemas.microsoft.com/office/drawing/2014/main" id="{C8AA87B6-3FA4-4065-9E7B-08AFD784F31A}"/>
              </a:ext>
            </a:extLst>
          </p:cNvPr>
          <p:cNvSpPr>
            <a:spLocks noChangeAspect="1" noChangeArrowheads="1" noTextEdit="1"/>
          </p:cNvSpPr>
          <p:nvPr/>
        </p:nvSpPr>
        <p:spPr bwMode="auto">
          <a:xfrm>
            <a:off x="6875756" y="1699007"/>
            <a:ext cx="3505200" cy="203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a:extLst>
              <a:ext uri="{FF2B5EF4-FFF2-40B4-BE49-F238E27FC236}">
                <a16:creationId xmlns:a16="http://schemas.microsoft.com/office/drawing/2014/main" id="{E73BC186-AD34-64CA-8720-2E7F6DE9A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629873" cy="6889676"/>
          </a:xfrm>
          <a:prstGeom prst="rect">
            <a:avLst/>
          </a:prstGeom>
        </p:spPr>
      </p:pic>
    </p:spTree>
    <p:extLst>
      <p:ext uri="{BB962C8B-B14F-4D97-AF65-F5344CB8AC3E}">
        <p14:creationId xmlns:p14="http://schemas.microsoft.com/office/powerpoint/2010/main" val="48158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descr="C:\Users\gbrady\AppData\Local\Microsoft\Windows\Temporary Internet Files\Content.IE5\LADTEJR7\puzzle-pieces[1].jpg">
            <a:extLst>
              <a:ext uri="{FF2B5EF4-FFF2-40B4-BE49-F238E27FC236}">
                <a16:creationId xmlns:a16="http://schemas.microsoft.com/office/drawing/2014/main" id="{78ECD141-067F-4533-BF1C-3A81B61045EA}"/>
              </a:ext>
            </a:extLst>
          </p:cNvPr>
          <p:cNvPicPr>
            <a:picLocks noChangeAspect="1" noChangeArrowheads="1"/>
          </p:cNvPicPr>
          <p:nvPr/>
        </p:nvPicPr>
        <p:blipFill rotWithShape="1">
          <a:blip r:embed="rId2" cstate="print">
            <a:duotone>
              <a:schemeClr val="bg2">
                <a:shade val="45000"/>
                <a:satMod val="135000"/>
              </a:schemeClr>
              <a:prstClr val="white"/>
            </a:duotone>
            <a:alphaModFix amt="35000"/>
            <a:extLst>
              <a:ext uri="{28A0092B-C50C-407E-A947-70E740481C1C}">
                <a14:useLocalDpi xmlns:a14="http://schemas.microsoft.com/office/drawing/2010/main" val="0"/>
              </a:ext>
            </a:extLst>
          </a:blip>
          <a:srcRect t="14072" b="6703"/>
          <a:stretch/>
        </p:blipFill>
        <p:spPr bwMode="auto">
          <a:xfrm>
            <a:off x="20" y="10"/>
            <a:ext cx="12191980" cy="6353656"/>
          </a:xfrm>
          <a:prstGeom prst="rect">
            <a:avLst/>
          </a:prstGeom>
          <a:extLst>
            <a:ext uri="{909E8E84-426E-40dd-AFC4-6F175D3DCCD1}">
              <a14:hiddenFill xmlns:a14="http://schemas.microsoft.com/office/drawing/2010/main" xmlns="">
                <a:solidFill>
                  <a:srgbClr val="FFFFFF"/>
                </a:solidFill>
              </a14:hiddenFill>
            </a:ext>
          </a:extLst>
        </p:spPr>
      </p:pic>
      <p:sp>
        <p:nvSpPr>
          <p:cNvPr id="3" name="Title 2"/>
          <p:cNvSpPr>
            <a:spLocks noGrp="1"/>
          </p:cNvSpPr>
          <p:nvPr>
            <p:ph type="title"/>
          </p:nvPr>
        </p:nvSpPr>
        <p:spPr>
          <a:xfrm>
            <a:off x="1284790" y="1215342"/>
            <a:ext cx="9870890" cy="522018"/>
          </a:xfrm>
        </p:spPr>
        <p:txBody>
          <a:bodyPr>
            <a:noAutofit/>
          </a:bodyPr>
          <a:lstStyle/>
          <a:p>
            <a:r>
              <a:rPr lang="en-US" b="1" dirty="0">
                <a:cs typeface="Dubai Medium" panose="020B0603030403030204" pitchFamily="34" charset="-78"/>
              </a:rPr>
              <a:t>Culture of Collaboration</a:t>
            </a:r>
          </a:p>
        </p:txBody>
      </p:sp>
      <p:sp>
        <p:nvSpPr>
          <p:cNvPr id="2" name="Content Placeholder 1"/>
          <p:cNvSpPr>
            <a:spLocks noGrp="1"/>
          </p:cNvSpPr>
          <p:nvPr>
            <p:ph idx="1"/>
          </p:nvPr>
        </p:nvSpPr>
        <p:spPr>
          <a:xfrm>
            <a:off x="1284790" y="2002420"/>
            <a:ext cx="8970380" cy="3866674"/>
          </a:xfrm>
        </p:spPr>
        <p:txBody>
          <a:bodyPr>
            <a:normAutofit/>
          </a:bodyPr>
          <a:lstStyle/>
          <a:p>
            <a:pPr marL="0" indent="0">
              <a:buNone/>
            </a:pPr>
            <a:r>
              <a:rPr lang="en-US" dirty="0"/>
              <a:t>Because of its mission and organizational structure, the HHH Center provides a unique opportunity to nurture a culture built on collaboration, learning and shared services.</a:t>
            </a:r>
          </a:p>
          <a:p>
            <a:pPr marL="0" indent="0">
              <a:buNone/>
            </a:pPr>
            <a:r>
              <a:rPr lang="en-US" dirty="0"/>
              <a:t>The Center is a focal point and single location for a broad range of services directed to people who are homeless or need assistance connecting with services needed to ensure successful reentry into society. </a:t>
            </a:r>
          </a:p>
          <a:p>
            <a:pPr marL="0" indent="0">
              <a:buNone/>
            </a:pPr>
            <a:r>
              <a:rPr lang="en-US" dirty="0"/>
              <a:t>It offers the opportunity for agencies to craft collaborations that improve the effectiveness of their efforts while reducing their cost.</a:t>
            </a:r>
          </a:p>
          <a:p>
            <a:endParaRPr lang="en-US" dirty="0"/>
          </a:p>
        </p:txBody>
      </p:sp>
    </p:spTree>
    <p:extLst>
      <p:ext uri="{BB962C8B-B14F-4D97-AF65-F5344CB8AC3E}">
        <p14:creationId xmlns:p14="http://schemas.microsoft.com/office/powerpoint/2010/main" val="2470858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mph" presetSubtype="0" fill="hold" nodeType="withEffect">
                                  <p:stCondLst>
                                    <p:cond delay="0"/>
                                  </p:stCondLst>
                                  <p:childTnLst>
                                    <p:animClr clrSpc="hsl" dir="cw">
                                      <p:cBhvr override="childStyle">
                                        <p:cTn id="6" dur="500" fill="hold"/>
                                        <p:tgtEl>
                                          <p:spTgt spid="14"/>
                                        </p:tgtEl>
                                        <p:attrNameLst>
                                          <p:attrName>style.color</p:attrName>
                                        </p:attrNameLst>
                                      </p:cBhvr>
                                      <p:by>
                                        <p:hsl h="0" s="-70588" l="0"/>
                                      </p:by>
                                    </p:animClr>
                                    <p:animClr clrSpc="hsl" dir="cw">
                                      <p:cBhvr>
                                        <p:cTn id="7" dur="500" fill="hold"/>
                                        <p:tgtEl>
                                          <p:spTgt spid="14"/>
                                        </p:tgtEl>
                                        <p:attrNameLst>
                                          <p:attrName>fillcolor</p:attrName>
                                        </p:attrNameLst>
                                      </p:cBhvr>
                                      <p:by>
                                        <p:hsl h="0" s="-70588" l="0"/>
                                      </p:by>
                                    </p:animClr>
                                    <p:animClr clrSpc="hsl" dir="cw">
                                      <p:cBhvr>
                                        <p:cTn id="8" dur="500" fill="hold"/>
                                        <p:tgtEl>
                                          <p:spTgt spid="14"/>
                                        </p:tgtEl>
                                        <p:attrNameLst>
                                          <p:attrName>stroke.color</p:attrName>
                                        </p:attrNameLst>
                                      </p:cBhvr>
                                      <p:by>
                                        <p:hsl h="0" s="-70588" l="0"/>
                                      </p:by>
                                    </p:animClr>
                                    <p:set>
                                      <p:cBhvr>
                                        <p:cTn id="9" dur="500" fill="hold"/>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1F2F56-839B-4877-AB68-D874C132E39F}"/>
              </a:ext>
            </a:extLst>
          </p:cNvPr>
          <p:cNvSpPr>
            <a:spLocks noGrp="1"/>
          </p:cNvSpPr>
          <p:nvPr>
            <p:ph idx="1"/>
          </p:nvPr>
        </p:nvSpPr>
        <p:spPr>
          <a:xfrm>
            <a:off x="4719485" y="1868557"/>
            <a:ext cx="6646122" cy="4326969"/>
          </a:xfrm>
        </p:spPr>
        <p:txBody>
          <a:bodyPr anchor="ctr">
            <a:normAutofit/>
          </a:bodyPr>
          <a:lstStyle/>
          <a:p>
            <a:pPr marL="0" indent="0">
              <a:buNone/>
            </a:pPr>
            <a:r>
              <a:rPr lang="en-US" sz="2000" dirty="0">
                <a:solidFill>
                  <a:schemeClr val="tx1">
                    <a:lumMod val="75000"/>
                    <a:lumOff val="25000"/>
                  </a:schemeClr>
                </a:solidFill>
              </a:rPr>
              <a:t>“The collaboration between law enforcement and service providers to address homelessness has been a great benefit to the city and keeps paying dividends. Providing mental health first aid training to police officers and assisting the library staff so they can more effectively interact with individuals experiencing mental health and substance use disorders has proven to be highly effective. Without this effective and robust approach towards addressing homelessness, Hackensack could never have revitalized.”</a:t>
            </a:r>
          </a:p>
          <a:p>
            <a:pPr marL="0" indent="0" algn="r">
              <a:buNone/>
            </a:pPr>
            <a:r>
              <a:rPr lang="en-US" sz="1800" dirty="0">
                <a:solidFill>
                  <a:schemeClr val="tx1">
                    <a:lumMod val="75000"/>
                    <a:lumOff val="25000"/>
                  </a:schemeClr>
                </a:solidFill>
              </a:rPr>
              <a:t>- </a:t>
            </a:r>
            <a:r>
              <a:rPr lang="en-US" sz="1800" b="1" dirty="0">
                <a:solidFill>
                  <a:schemeClr val="tx1">
                    <a:lumMod val="75000"/>
                    <a:lumOff val="25000"/>
                  </a:schemeClr>
                </a:solidFill>
              </a:rPr>
              <a:t>John Labrosse, Mayor of Hackensack, NJ</a:t>
            </a:r>
          </a:p>
          <a:p>
            <a:endParaRPr lang="en-US" sz="2000" dirty="0"/>
          </a:p>
        </p:txBody>
      </p:sp>
      <p:sp>
        <p:nvSpPr>
          <p:cNvPr id="15" name="Title 1">
            <a:extLst>
              <a:ext uri="{FF2B5EF4-FFF2-40B4-BE49-F238E27FC236}">
                <a16:creationId xmlns:a16="http://schemas.microsoft.com/office/drawing/2014/main" id="{EDE5ACCA-A680-4367-8354-F9DAC9C14E27}"/>
              </a:ext>
            </a:extLst>
          </p:cNvPr>
          <p:cNvSpPr>
            <a:spLocks noGrp="1"/>
          </p:cNvSpPr>
          <p:nvPr>
            <p:ph type="title"/>
          </p:nvPr>
        </p:nvSpPr>
        <p:spPr>
          <a:xfrm>
            <a:off x="4719485" y="1162050"/>
            <a:ext cx="6091083" cy="576262"/>
          </a:xfrm>
        </p:spPr>
        <p:txBody>
          <a:bodyPr anchor="b">
            <a:noAutofit/>
          </a:bodyPr>
          <a:lstStyle/>
          <a:p>
            <a:r>
              <a:rPr lang="en-US" sz="3200" b="1" dirty="0">
                <a:cs typeface="Dubai Medium" panose="020B0603030403030204" pitchFamily="34" charset="-78"/>
              </a:rPr>
              <a:t>Government Leadership:                        County Seat, Hackensack</a:t>
            </a:r>
          </a:p>
        </p:txBody>
      </p:sp>
      <p:pic>
        <p:nvPicPr>
          <p:cNvPr id="4" name="Picture 3" descr="A picture containing person, indoor, ceiling, person&#10;&#10;Description automatically generated">
            <a:extLst>
              <a:ext uri="{FF2B5EF4-FFF2-40B4-BE49-F238E27FC236}">
                <a16:creationId xmlns:a16="http://schemas.microsoft.com/office/drawing/2014/main" id="{ED12E14F-574B-49EC-B6DE-DF3AF843B855}"/>
              </a:ext>
            </a:extLst>
          </p:cNvPr>
          <p:cNvPicPr>
            <a:picLocks noChangeAspect="1"/>
          </p:cNvPicPr>
          <p:nvPr/>
        </p:nvPicPr>
        <p:blipFill rotWithShape="1">
          <a:blip r:embed="rId2"/>
          <a:srcRect l="2706" t="16444" r="51844"/>
          <a:stretch/>
        </p:blipFill>
        <p:spPr>
          <a:xfrm>
            <a:off x="337246" y="631106"/>
            <a:ext cx="4160520" cy="5269451"/>
          </a:xfrm>
          <a:prstGeom prst="rect">
            <a:avLst/>
          </a:prstGeom>
        </p:spPr>
      </p:pic>
    </p:spTree>
    <p:extLst>
      <p:ext uri="{BB962C8B-B14F-4D97-AF65-F5344CB8AC3E}">
        <p14:creationId xmlns:p14="http://schemas.microsoft.com/office/powerpoint/2010/main" val="135295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F5136-38CB-4E96-819E-C70F5718AF14}"/>
              </a:ext>
            </a:extLst>
          </p:cNvPr>
          <p:cNvSpPr>
            <a:spLocks noGrp="1"/>
          </p:cNvSpPr>
          <p:nvPr>
            <p:ph type="title"/>
          </p:nvPr>
        </p:nvSpPr>
        <p:spPr>
          <a:xfrm>
            <a:off x="235975" y="457199"/>
            <a:ext cx="6838626" cy="1696065"/>
          </a:xfrm>
        </p:spPr>
        <p:txBody>
          <a:bodyPr anchor="b">
            <a:normAutofit fontScale="90000"/>
          </a:bodyPr>
          <a:lstStyle/>
          <a:p>
            <a:pPr algn="r"/>
            <a:br>
              <a:rPr lang="en-US" sz="4000" dirty="0">
                <a:latin typeface="+mn-lt"/>
                <a:cs typeface="Dubai" panose="020B0503030403030204" pitchFamily="34" charset="-78"/>
              </a:rPr>
            </a:br>
            <a:br>
              <a:rPr lang="en-US" b="1" dirty="0">
                <a:cs typeface="Dubai" panose="020B0503030403030204" pitchFamily="34" charset="-78"/>
              </a:rPr>
            </a:br>
            <a:r>
              <a:rPr lang="en-US" b="1" dirty="0">
                <a:solidFill>
                  <a:schemeClr val="tx1">
                    <a:lumMod val="85000"/>
                    <a:lumOff val="15000"/>
                  </a:schemeClr>
                </a:solidFill>
                <a:cs typeface="Dubai Medium" panose="020B0603030403030204" pitchFamily="34" charset="-78"/>
              </a:rPr>
              <a:t>Government Leadership:         Bergen County </a:t>
            </a:r>
          </a:p>
        </p:txBody>
      </p:sp>
      <p:sp>
        <p:nvSpPr>
          <p:cNvPr id="3" name="Content Placeholder 2">
            <a:extLst>
              <a:ext uri="{FF2B5EF4-FFF2-40B4-BE49-F238E27FC236}">
                <a16:creationId xmlns:a16="http://schemas.microsoft.com/office/drawing/2014/main" id="{3ED434C7-8DE2-41B6-8029-DC47733C3C4D}"/>
              </a:ext>
            </a:extLst>
          </p:cNvPr>
          <p:cNvSpPr>
            <a:spLocks noGrp="1"/>
          </p:cNvSpPr>
          <p:nvPr>
            <p:ph idx="1"/>
          </p:nvPr>
        </p:nvSpPr>
        <p:spPr>
          <a:xfrm>
            <a:off x="75501" y="2344994"/>
            <a:ext cx="6999100" cy="3483311"/>
          </a:xfrm>
        </p:spPr>
        <p:txBody>
          <a:bodyPr anchor="t">
            <a:normAutofit/>
          </a:bodyPr>
          <a:lstStyle/>
          <a:p>
            <a:pPr marL="0" indent="0" algn="r">
              <a:lnSpc>
                <a:spcPct val="100000"/>
              </a:lnSpc>
              <a:spcBef>
                <a:spcPts val="0"/>
              </a:spcBef>
              <a:spcAft>
                <a:spcPts val="0"/>
              </a:spcAft>
              <a:buNone/>
            </a:pPr>
            <a:r>
              <a:rPr lang="en-US" sz="1900" dirty="0">
                <a:solidFill>
                  <a:schemeClr val="tx1">
                    <a:lumMod val="75000"/>
                    <a:lumOff val="25000"/>
                  </a:schemeClr>
                </a:solidFill>
              </a:rPr>
              <a:t>“This achievement is the result of many dedicated people working together to support some of the most vulnerable individuals in our communities….</a:t>
            </a:r>
          </a:p>
          <a:p>
            <a:pPr marL="0" indent="0" algn="r">
              <a:lnSpc>
                <a:spcPct val="100000"/>
              </a:lnSpc>
              <a:spcBef>
                <a:spcPts val="0"/>
              </a:spcBef>
              <a:spcAft>
                <a:spcPts val="0"/>
              </a:spcAft>
              <a:buNone/>
            </a:pPr>
            <a:r>
              <a:rPr lang="en-US" sz="1900" dirty="0">
                <a:solidFill>
                  <a:schemeClr val="tx1">
                    <a:lumMod val="75000"/>
                    <a:lumOff val="25000"/>
                  </a:schemeClr>
                </a:solidFill>
              </a:rPr>
              <a:t>This was truly an effort that required all hands-on deck. </a:t>
            </a:r>
          </a:p>
          <a:p>
            <a:pPr marL="0" indent="0" algn="r">
              <a:lnSpc>
                <a:spcPct val="100000"/>
              </a:lnSpc>
              <a:spcBef>
                <a:spcPts val="0"/>
              </a:spcBef>
              <a:spcAft>
                <a:spcPts val="0"/>
              </a:spcAft>
              <a:buNone/>
            </a:pPr>
            <a:r>
              <a:rPr lang="en-US" sz="1900" dirty="0">
                <a:solidFill>
                  <a:schemeClr val="tx1">
                    <a:lumMod val="75000"/>
                    <a:lumOff val="25000"/>
                  </a:schemeClr>
                </a:solidFill>
              </a:rPr>
              <a:t>We all started with the principle that everyone deserves a home. For the chronically homeless that first step of secure, stable housing can be an incredibly difficult task.” </a:t>
            </a:r>
          </a:p>
          <a:p>
            <a:pPr marL="0" indent="0" algn="r">
              <a:lnSpc>
                <a:spcPct val="100000"/>
              </a:lnSpc>
              <a:spcAft>
                <a:spcPts val="0"/>
              </a:spcAft>
              <a:buNone/>
            </a:pPr>
            <a:endParaRPr lang="en-US" sz="1900" dirty="0">
              <a:solidFill>
                <a:schemeClr val="tx1">
                  <a:lumMod val="75000"/>
                  <a:lumOff val="25000"/>
                </a:schemeClr>
              </a:solidFill>
            </a:endParaRPr>
          </a:p>
          <a:p>
            <a:pPr marL="0" indent="0" algn="r">
              <a:spcBef>
                <a:spcPts val="0"/>
              </a:spcBef>
              <a:spcAft>
                <a:spcPts val="0"/>
              </a:spcAft>
              <a:buNone/>
            </a:pPr>
            <a:r>
              <a:rPr lang="en-US" sz="1900" dirty="0">
                <a:solidFill>
                  <a:schemeClr val="tx1">
                    <a:lumMod val="75000"/>
                    <a:lumOff val="25000"/>
                  </a:schemeClr>
                </a:solidFill>
              </a:rPr>
              <a:t>- </a:t>
            </a:r>
            <a:r>
              <a:rPr lang="en-US" sz="1900" b="1" dirty="0">
                <a:solidFill>
                  <a:schemeClr val="tx1">
                    <a:lumMod val="75000"/>
                    <a:lumOff val="25000"/>
                  </a:schemeClr>
                </a:solidFill>
              </a:rPr>
              <a:t>County Executive James Tedesco, III </a:t>
            </a:r>
          </a:p>
          <a:p>
            <a:pPr marL="0" indent="0" algn="r">
              <a:spcBef>
                <a:spcPts val="0"/>
              </a:spcBef>
              <a:spcAft>
                <a:spcPts val="0"/>
              </a:spcAft>
              <a:buNone/>
            </a:pPr>
            <a:r>
              <a:rPr lang="en-US" sz="1900" dirty="0">
                <a:solidFill>
                  <a:schemeClr val="tx1">
                    <a:lumMod val="75000"/>
                    <a:lumOff val="25000"/>
                  </a:schemeClr>
                </a:solidFill>
              </a:rPr>
              <a:t>Remarks at a press conference, March 28, 2017</a:t>
            </a:r>
          </a:p>
        </p:txBody>
      </p:sp>
      <p:pic>
        <p:nvPicPr>
          <p:cNvPr id="5" name="Picture 4">
            <a:extLst>
              <a:ext uri="{FF2B5EF4-FFF2-40B4-BE49-F238E27FC236}">
                <a16:creationId xmlns:a16="http://schemas.microsoft.com/office/drawing/2014/main" id="{3515F239-E7F6-4F44-9CAC-4065F5BC71D3}"/>
              </a:ext>
            </a:extLst>
          </p:cNvPr>
          <p:cNvPicPr>
            <a:picLocks noChangeAspect="1"/>
          </p:cNvPicPr>
          <p:nvPr/>
        </p:nvPicPr>
        <p:blipFill rotWithShape="1">
          <a:blip r:embed="rId2"/>
          <a:srcRect l="9132" r="537" b="-2"/>
          <a:stretch/>
        </p:blipFill>
        <p:spPr>
          <a:xfrm>
            <a:off x="7297010" y="904935"/>
            <a:ext cx="3701503" cy="5048130"/>
          </a:xfrm>
          <a:prstGeom prst="rect">
            <a:avLst/>
          </a:prstGeom>
        </p:spPr>
      </p:pic>
    </p:spTree>
    <p:extLst>
      <p:ext uri="{BB962C8B-B14F-4D97-AF65-F5344CB8AC3E}">
        <p14:creationId xmlns:p14="http://schemas.microsoft.com/office/powerpoint/2010/main" val="409274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mden County 10.30.23" id="{9841BE87-5E33-DB45-B14A-F1A2ED1D6373}" vid="{99296D4B-AD31-8A4B-981C-65D1089643E8}"/>
    </a:ext>
  </a:extLst>
</a:theme>
</file>

<file path=ppt/theme/theme2.xml><?xml version="1.0" encoding="utf-8"?>
<a:theme xmlns:a="http://schemas.openxmlformats.org/drawingml/2006/main" name="1_Office Theme">
  <a:themeElements>
    <a:clrScheme name="United Way">
      <a:dk1>
        <a:sysClr val="windowText" lastClr="000000"/>
      </a:dk1>
      <a:lt1>
        <a:sysClr val="window" lastClr="FFFFFF"/>
      </a:lt1>
      <a:dk2>
        <a:srgbClr val="969696"/>
      </a:dk2>
      <a:lt2>
        <a:srgbClr val="E5E5E5"/>
      </a:lt2>
      <a:accent1>
        <a:srgbClr val="005191"/>
      </a:accent1>
      <a:accent2>
        <a:srgbClr val="539ED0"/>
      </a:accent2>
      <a:accent3>
        <a:srgbClr val="FF443B"/>
      </a:accent3>
      <a:accent4>
        <a:srgbClr val="FFB351"/>
      </a:accent4>
      <a:accent5>
        <a:srgbClr val="4F4F4F"/>
      </a:accent5>
      <a:accent6>
        <a:srgbClr val="F57814"/>
      </a:accent6>
      <a:hlink>
        <a:srgbClr val="005191"/>
      </a:hlink>
      <a:folHlink>
        <a:srgbClr val="FF443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mden County 10.30.23" id="{9841BE87-5E33-DB45-B14A-F1A2ED1D6373}" vid="{4ECC5B7F-0141-BB4E-A686-86165CDF5B5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8721511-3e8e-41f1-9b4e-1f2669ea9d6b" xsi:nil="true"/>
    <lcf76f155ced4ddcb4097134ff3c332f xmlns="a98ddf4b-1d93-4e17-942a-743a03a5011f">
      <Terms xmlns="http://schemas.microsoft.com/office/infopath/2007/PartnerControls"/>
    </lcf76f155ced4ddcb4097134ff3c332f>
    <SharedWithUsers xmlns="58721511-3e8e-41f1-9b4e-1f2669ea9d6b">
      <UserInfo>
        <DisplayName>Steven Burt</DisplayName>
        <AccountId>205</AccountId>
        <AccountType/>
      </UserInfo>
      <UserInfo>
        <DisplayName>Jaraya Reynolds</DisplayName>
        <AccountId>99</AccountId>
        <AccountType/>
      </UserInfo>
      <UserInfo>
        <DisplayName>Matt Lowe</DisplayName>
        <AccountId>96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FBAE8F97179D341BEEF6306652C662A" ma:contentTypeVersion="16" ma:contentTypeDescription="Create a new document." ma:contentTypeScope="" ma:versionID="f058ba189916b672ac4069a6686050c3">
  <xsd:schema xmlns:xsd="http://www.w3.org/2001/XMLSchema" xmlns:xs="http://www.w3.org/2001/XMLSchema" xmlns:p="http://schemas.microsoft.com/office/2006/metadata/properties" xmlns:ns2="a98ddf4b-1d93-4e17-942a-743a03a5011f" xmlns:ns3="58721511-3e8e-41f1-9b4e-1f2669ea9d6b" targetNamespace="http://schemas.microsoft.com/office/2006/metadata/properties" ma:root="true" ma:fieldsID="1030c2b200eb83dc2fbc18e0ee292bb8" ns2:_="" ns3:_="">
    <xsd:import namespace="a98ddf4b-1d93-4e17-942a-743a03a5011f"/>
    <xsd:import namespace="58721511-3e8e-41f1-9b4e-1f2669ea9d6b"/>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8ddf4b-1d93-4e17-942a-743a03a501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d26e7d3-f7ee-4df1-95e5-3b01694a1694"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721511-3e8e-41f1-9b4e-1f2669ea9d6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fccd67f-8c10-4c67-99b0-01e48a8cab02}" ma:internalName="TaxCatchAll" ma:showField="CatchAllData" ma:web="58721511-3e8e-41f1-9b4e-1f2669ea9d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70B00B-1E6A-461E-B20A-EFCC3ED9864D}">
  <ds:schemaRefs>
    <ds:schemaRef ds:uri="http://purl.org/dc/elements/1.1/"/>
    <ds:schemaRef ds:uri="http://www.w3.org/XML/1998/namespace"/>
    <ds:schemaRef ds:uri="http://schemas.microsoft.com/office/2006/documentManagement/types"/>
    <ds:schemaRef ds:uri="http://purl.org/dc/dcmitype/"/>
    <ds:schemaRef ds:uri="http://schemas.microsoft.com/office/infopath/2007/PartnerControls"/>
    <ds:schemaRef ds:uri="http://purl.org/dc/terms/"/>
    <ds:schemaRef ds:uri="http://schemas.openxmlformats.org/package/2006/metadata/core-properties"/>
    <ds:schemaRef ds:uri="58721511-3e8e-41f1-9b4e-1f2669ea9d6b"/>
    <ds:schemaRef ds:uri="a98ddf4b-1d93-4e17-942a-743a03a5011f"/>
    <ds:schemaRef ds:uri="http://schemas.microsoft.com/office/2006/metadata/properties"/>
  </ds:schemaRefs>
</ds:datastoreItem>
</file>

<file path=customXml/itemProps2.xml><?xml version="1.0" encoding="utf-8"?>
<ds:datastoreItem xmlns:ds="http://schemas.openxmlformats.org/officeDocument/2006/customXml" ds:itemID="{39008C42-9E82-4463-9F30-571074627CE2}">
  <ds:schemaRefs>
    <ds:schemaRef ds:uri="http://schemas.microsoft.com/sharepoint/v3/contenttype/forms"/>
  </ds:schemaRefs>
</ds:datastoreItem>
</file>

<file path=customXml/itemProps3.xml><?xml version="1.0" encoding="utf-8"?>
<ds:datastoreItem xmlns:ds="http://schemas.openxmlformats.org/officeDocument/2006/customXml" ds:itemID="{E984EA94-43E4-45B5-9319-5DBC1B8F1148}">
  <ds:schemaRefs>
    <ds:schemaRef ds:uri="58721511-3e8e-41f1-9b4e-1f2669ea9d6b"/>
    <ds:schemaRef ds:uri="a98ddf4b-1d93-4e17-942a-743a03a5011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32352</TotalTime>
  <Words>1647</Words>
  <Application>Microsoft Macintosh PowerPoint</Application>
  <PresentationFormat>Widescreen</PresentationFormat>
  <Paragraphs>128</Paragraphs>
  <Slides>17</Slides>
  <Notes>5</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17</vt:i4>
      </vt:variant>
    </vt:vector>
  </HeadingPairs>
  <TitlesOfParts>
    <vt:vector size="31" baseType="lpstr">
      <vt:lpstr>Abadi</vt:lpstr>
      <vt:lpstr>Arial</vt:lpstr>
      <vt:lpstr>Arial Narrow</vt:lpstr>
      <vt:lpstr>Calibri</vt:lpstr>
      <vt:lpstr>Calisto MT</vt:lpstr>
      <vt:lpstr>Dubai</vt:lpstr>
      <vt:lpstr>Dubai Medium</vt:lpstr>
      <vt:lpstr>Franklin Gothic Book</vt:lpstr>
      <vt:lpstr>Times New Roman</vt:lpstr>
      <vt:lpstr>Univers Condensed</vt:lpstr>
      <vt:lpstr>UniversLT-Condensed</vt:lpstr>
      <vt:lpstr>Wingdings</vt:lpstr>
      <vt:lpstr>ChronicleVTI</vt:lpstr>
      <vt:lpstr>1_Office Theme</vt:lpstr>
      <vt:lpstr>Ending Chronic homelessness  In Camden county</vt:lpstr>
      <vt:lpstr>COMPLEXITY DEMANDS ADAPTIVE LEADERSHIP STRATEGIES (Michele Brown, United Way of Anchorage 2018) </vt:lpstr>
      <vt:lpstr>Bergen County                                                         Housing, Health, and Human Services Center</vt:lpstr>
      <vt:lpstr>Bergen County  Housing, Health &amp; Human Services Center</vt:lpstr>
      <vt:lpstr>Next Step Program-“Radical Hospitality” </vt:lpstr>
      <vt:lpstr>Best Practices  of Low Barrier and  Housing-Focused SYSTEM</vt:lpstr>
      <vt:lpstr>Culture of Collaboration</vt:lpstr>
      <vt:lpstr>Government Leadership:                        County Seat, Hackensack</vt:lpstr>
      <vt:lpstr>  Government Leadership:         Bergen County </vt:lpstr>
      <vt:lpstr>Collaborative Business Partnership</vt:lpstr>
      <vt:lpstr>PowerPoint Presentation</vt:lpstr>
      <vt:lpstr>PowerPoint Presentation</vt:lpstr>
      <vt:lpstr>Getting to Zero</vt:lpstr>
      <vt:lpstr>      What’s in Our Toolbox?</vt:lpstr>
      <vt:lpstr>BERGEN’S OUTCOMES 2010-2024  Over 2000+ Individuals Placed in Permanent Housing  (over 250 were Chronic) 2,000+ families / individuals in danger of losing their housing were provided             prevention and/or rapid rehousing  Over 400,000 individuals have made in-person or virtual visits to Next Step  Over 1 million meals have been served  Less than 5% Recidivism Rate  Completed the Mayors Challenge to End Veteran Homelessness                                         August 2016   (First County in New Jersey, 28th in the nation))  Reached Functional Zero for Chronic Homelessness                                                         February 2017  (First Community in the Nation to End)  Reached Functional Zero for Veterans Homelessness                                                               April 2017 (double zero community)  Sustaining Zero for Veteran &amp; Chronic Homelessness for over 6 years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Bergen County  Housing, Health, and Human Services Center</dc:title>
  <dc:creator>Gineen Brady</dc:creator>
  <cp:lastModifiedBy>Julia Orlando Consulting, LLC</cp:lastModifiedBy>
  <cp:revision>55</cp:revision>
  <dcterms:created xsi:type="dcterms:W3CDTF">2020-12-15T18:01:24Z</dcterms:created>
  <dcterms:modified xsi:type="dcterms:W3CDTF">2024-04-03T23:43:24Z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0x010100BFBAE8F97179D341BEEF6306652C662A</vt:lpwstr>
  </property>
  <property fmtid="{D5CDD505-2E9C-101B-9397-08002B2CF9AE}" pid="3" name="MediaServiceImageTags">
    <vt:lpwstr/>
  </property>
</Properties>
</file>